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1005" r:id="rId2"/>
    <p:sldId id="1458" r:id="rId3"/>
    <p:sldId id="1463" r:id="rId4"/>
    <p:sldId id="1457" r:id="rId5"/>
    <p:sldId id="1461" r:id="rId6"/>
    <p:sldId id="1464" r:id="rId7"/>
    <p:sldId id="1459" r:id="rId8"/>
    <p:sldId id="1299" r:id="rId9"/>
    <p:sldId id="1462" r:id="rId10"/>
    <p:sldId id="1385" r:id="rId11"/>
    <p:sldId id="1361" r:id="rId12"/>
    <p:sldId id="1386" r:id="rId13"/>
    <p:sldId id="1359" r:id="rId14"/>
    <p:sldId id="1384" r:id="rId15"/>
    <p:sldId id="1329" r:id="rId16"/>
    <p:sldId id="1390" r:id="rId17"/>
    <p:sldId id="1378" r:id="rId18"/>
    <p:sldId id="1431" r:id="rId19"/>
    <p:sldId id="1432" r:id="rId20"/>
    <p:sldId id="1433" r:id="rId21"/>
    <p:sldId id="1380" r:id="rId22"/>
    <p:sldId id="1388" r:id="rId23"/>
    <p:sldId id="1391" r:id="rId24"/>
    <p:sldId id="1382" r:id="rId25"/>
    <p:sldId id="1392" r:id="rId26"/>
    <p:sldId id="1394" r:id="rId27"/>
    <p:sldId id="1434" r:id="rId28"/>
    <p:sldId id="1393" r:id="rId29"/>
    <p:sldId id="1383" r:id="rId30"/>
    <p:sldId id="1465" r:id="rId31"/>
    <p:sldId id="1397" r:id="rId32"/>
    <p:sldId id="1467" r:id="rId33"/>
    <p:sldId id="1466" r:id="rId34"/>
    <p:sldId id="1454" r:id="rId35"/>
    <p:sldId id="1330" r:id="rId36"/>
    <p:sldId id="1344" r:id="rId37"/>
    <p:sldId id="1342" r:id="rId38"/>
    <p:sldId id="1346" r:id="rId39"/>
    <p:sldId id="1347" r:id="rId40"/>
    <p:sldId id="1349" r:id="rId41"/>
    <p:sldId id="1350" r:id="rId42"/>
    <p:sldId id="1351" r:id="rId43"/>
    <p:sldId id="1362" r:id="rId44"/>
    <p:sldId id="1374" r:id="rId45"/>
    <p:sldId id="1401" r:id="rId46"/>
    <p:sldId id="1402" r:id="rId47"/>
    <p:sldId id="1403" r:id="rId48"/>
    <p:sldId id="1404" r:id="rId49"/>
    <p:sldId id="145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051" autoAdjust="0"/>
  </p:normalViewPr>
  <p:slideViewPr>
    <p:cSldViewPr snapToGrid="0">
      <p:cViewPr varScale="1">
        <p:scale>
          <a:sx n="79" d="100"/>
          <a:sy n="79" d="100"/>
        </p:scale>
        <p:origin x="8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1T19:51:38.401"/>
    </inkml:context>
    <inkml:brush xml:id="br0">
      <inkml:brushProperty name="width" value="0.025" units="cm"/>
      <inkml:brushProperty name="height" value="0.025" units="cm"/>
      <inkml:brushProperty name="color" value="#FFFFFF"/>
    </inkml:brush>
  </inkml:definitions>
  <inkml:trace contextRef="#ctx0" brushRef="#br0">63 25 24575,'-6'136'0,"6"-141"0,1 1 0,0-1 0,0 1 0,0-1 0,0 1 0,4-7 0,-3 6 0,0 0 0,0 0 0,0 0 0,-1-1 0,0 1 0,1-10 0,-2 8 0,0 0 0,0-1 0,-1 0 0,1 1 0,-1-1 0,-1 0 0,0 1 0,-3-10 0,6 24 0,0-1 0,0 1 0,-1-1 0,0 1 0,0 0 0,-2 6 0,1 10 0,1 85 0,0-108 0,0 1 0,0-1 0,-1 0 0,1 0 0,0 1 0,0-1 0,0 0 0,0 1 0,0-1 0,0 0 0,0 1 0,0-1 0,0 0 0,0 1 0,0-1 0,0 0 0,0 1 0,0-1 0,0 0 0,1 1 0,-1-1 0,0 0 0,0 0 0,0 1 0,0-1 0,1 0 0,-1 1 0,0-1 0,0 0 0,0 0 0,1 0 0,-1 1 0,0-1 0,0 0 0,1 0 0,-1 0 0,0 0 0,1 1 0,-1-1 0,0 0 0,1 0 0,-1 0 0,0 0 0,0 0 0,1 0 0,-1 0 0,0 0 0,1 0 0,-1 0 0,0 0 0,1 0 0,-1 0 0,0 0 0,1 0 0,-1 0 0,0 0 0,1-1 0,-1 1 0,0 0 0,0 0 0,1 0 0,-1 0 0,0-1 0,0 1 0,1 0 0,-1 0 0,0-1 0,13-19 0,-9-1 0,0-1 0,-2 1 0,0-1 0,-2-39 0,-3 53 0,-1 14 0,0 17 0,5-4 0,7 38 0,-1-18 0,-8-48 0,1-1 0,1 1 0,-1 0 0,3-11 0,-1 13 0,-1 0 0,0 0 0,-1-1 0,1 1 0,-1-1 0,-1 1 0,0 0 0,0-1 0,-2-7 0,-2 8 0,3 16 0,2 15 0,10 6 0,-8-25 0,0 0 0,0 0 0,0 0 0,-1 0 0,2 11 0,-1-12 0,1-13 0,2-17 0,-6 21 0,0 0 0,-1 0 0,1 0 0,-1 0 0,0 0 0,-1 1 0,1-1 0,-1 0 0,0 1 0,0 0 0,0 0 0,-5-5 0,7 7 0,0 1 0,0 0 0,0-1 0,-1 1 0,1 0 0,0-1 0,-1 1 0,1 0 0,-1 0 0,1 0 0,-1 0 0,0 0 0,0 1 0,1-1 0,-1 0 0,0 1 0,0 0 0,1-1 0,-1 1 0,0 0 0,0 0 0,0 0 0,0 0 0,0 0 0,1 0 0,-1 0 0,0 1 0,0-1 0,0 1 0,1-1 0,-1 1 0,0 0 0,0 0 0,1 0 0,-1 0 0,-1 1 0,0 1 0,0-1 0,0 1 0,0 0 0,0 1 0,0-1 0,1 0 0,-3 5 0,5-7 0,-1 0 0,1 1 0,-1-1 0,1 1 0,0-1 0,0 0 0,0 1 0,0-1 0,0 1 0,0-1 0,0 1 0,0-1 0,0 0 0,1 1 0,-1-1 0,0 0 0,1 1 0,-1-1 0,1 0 0,0 1 0,-1-1 0,1 0 0,0 0 0,0 0 0,2 2 0,-1 0 0,1 0 0,0 0 0,1-1 0,-1 1 0,0-1 0,1 0 0,-1 0 0,6 2 0,-8-3 0,-1-1 0,1 0 0,0 1 0,-1-1 0,1 0 0,0 0 0,0 0 0,-1 1 0,1-1 0,0 0 0,0 0 0,-1 0 0,1 0 0,0 0 0,0 0 0,-1-1 0,1 1 0,0 0 0,0 0 0,-1 0 0,1-1 0,0 1 0,-1 0 0,1-1 0,0 1 0,-1-1 0,1 1 0,0-1 0,-1 1 0,1-1 0,-1 1 0,1-1 0,-1 1 0,1-1 0,-1 0 0,0 1 0,1-1 0,-1 0 0,0 1 0,1-1 0,-1 0 0,0 0 0,0 1 0,0-1 0,0 0 0,1 0 0,-1 1 0,0-1 0,0 0 0,-1 0 0,1 1 0,0-2 0,-1 0 0,0 1 0,0 0 0,0 0 0,1 0 0,-2-1 0,1 1 0,0 0 0,0 1 0,0-1 0,0 0 0,-1 0 0,1 0 0,0 1 0,-1-1 0,1 1 0,0-1 0,-1 1 0,1-1 0,-1 1 0,1 0 0,-1 0 0,1 0 0,-1 0 0,-1 0 0,-18 2 0,20-1 0,1-1 0,-1 0 0,1 0 0,-1 1 0,1-1 0,-1 0 0,1 1 0,0-1 0,-1 0 0,1 1 0,0-1 0,-1 0 0,1 1 0,0-1 0,-1 1 0,1-1 0,0 1 0,0-1 0,-1 1 0,1-1 0,0 1 0,0-1 0,0 1 0,0-1 0,0 1 0,0-1 0,0 1 0,0-1 0,0 1 0,0-1 0,0 2 0,0-2 0,0 0 0,1 1 0,-1-1 0,0 1 0,0-1 0,1 0 0,-1 1 0,0-1 0,0 1 0,1-1 0,-1 0 0,0 1 0,1-1 0,-1 0 0,0 0 0,1 1 0,-1-1 0,1 0 0,-1 0 0,0 0 0,1 1 0,-1-1 0,1 0 0,-1 0 0,1 0 0,-1 0 0,1 0 0,-1 0 0,1 0 0,-1 0 0,0 0 0,1 0 0,-1 0 0,1 0 0,-1 0 0,1 0 0,-1-1 0,1 1 0,-1 0 0,0 0 0,1 0 0,-1-1 0,1 1 0,-1 0 0,0 0 0,1-1 0,-1 1 0,0 0 0,1-1 0,17-16 0,-18 18 0,-1 0 0,0 0 0,1 0 0,-1-1 0,0 1 0,0 0 0,0 0 0,0-1 0,0 1 0,0-1 0,0 1 0,0-1 0,0 1 0,0-1 0,0 1 0,0-1 0,0 0 0,0 0 0,0 0 0,0 0 0,-1 1 0,1-1 0,0-1 0,0 1 0,0 0 0,0 0 0,0 0 0,0-1 0,0 1 0,-1 0 0,1-1 0,0 1 0,0-1 0,0 1 0,0-1 0,1 0 0,-1 1 0,0-1 0,0 0 0,0 0 0,0 1 0,1-1 0,-1 0 0,0 0 0,1 0 0,-1 0 0,1 0 0,-1 0 0,1 0 0,-1 0 0,1 0 0,0 0 0,0 0 0,-1-1 0,1 1 0,0 0 0,0 0 0,0 0 0,0 0 0,0-2 0,-10 47 0,10-41 0,-1-1 0,1 1 0,0-1 0,0 1 0,0-1 0,0 1 0,0-1 0,0 1 0,1-1 0,-1 1 0,1-1 0,0 0 0,0 1 0,0-1 0,2 4 0,-2-5 0,1-1 0,0 1 0,0 0 0,0-1 0,0 1 0,0-1 0,0 1 0,0-1 0,1 0 0,2 0 0,-4 0 0,-1 0 0,1 1 0,0-1 0,0 0 0,0 0 0,0 0 0,0 0 0,0 0 0,0 0 0,0-1 0,-1 1 0,1 0 0,0 0 0,0-1 0,0 1 0,0 0 0,-1-1 0,1 1 0,0-1 0,0 1 0,-1-1 0,1 0 0,0 1 0,0-2 0,-2 2 0,0-1 0,0 0 0,0 0 0,0 1 0,0-1 0,0 1 0,-1-1 0,1 1 0,0 0 0,0-1 0,-1 1 0,1 0 0,0 0 0,0 0 0,-3 0 0,-15-5 0,10-7 0,10 10 0,7 5 0,-7-2 0,0-1 0,-1 1 0,1 0 0,0-1 0,0 1 0,0-1 0,0 0 0,0 1 0,0-1 0,0 0 0,0 0 0,0 1 0,1-1 0,-1 0 0,0 0 0,0 0 0,0 0 0,0 0 0,0-1 0,0 1 0,0 0 0,0 0 0,0-1 0,0 1 0,0 0 0,0-1 0,0 1 0,0-1 0,0 0 0,0 1 0,-1-1 0,1 0 0,1-1 0,-1 1 0,-1-1 0,1 1 0,-1 0 0,1-1 0,-1 0 0,0 1 0,0-1 0,0 1 0,0-1 0,0 1 0,0-1 0,0 1 0,0-1 0,-1 1 0,1-1 0,0 1 0,-1-1 0,1 1 0,-1-1 0,0 1 0,0 0 0,1-1 0,-1 1 0,-1-1 0,1 0-105,-1 0 0,1 0 0,0-1 0,1 1 0,-1 0 0,0 0 0,1 0 0,-1-1 0,1 1 0,0 0 0,-1 0 0,1-5 0,1 2-6721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D9371-B7EA-4EA9-97BC-F7999A40CB45}"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BC9592-024B-4AB6-8AC6-0BC0D90677B3}" type="slidenum">
              <a:rPr lang="en-US" smtClean="0"/>
              <a:t>‹#›</a:t>
            </a:fld>
            <a:endParaRPr lang="en-US"/>
          </a:p>
        </p:txBody>
      </p:sp>
    </p:spTree>
    <p:extLst>
      <p:ext uri="{BB962C8B-B14F-4D97-AF65-F5344CB8AC3E}">
        <p14:creationId xmlns:p14="http://schemas.microsoft.com/office/powerpoint/2010/main" val="2992698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710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6942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AMO: it should have a greater effect but every year included in this model is a “positive phase” year. We have limited contrast to notice an effect. Strongest annual AMO signal for the entire time series is in 2022, weakest in 2002.</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995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375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Old – Blue is VAST. Local minima at 2003 and 2013, local maxima at 2002, 2009, 2019. Model ends with dip at 2020.</a:t>
            </a:r>
          </a:p>
          <a:p>
            <a:endParaRPr lang="en-GB" dirty="0"/>
          </a:p>
          <a:p>
            <a:r>
              <a:rPr lang="en-GB" dirty="0"/>
              <a:t>New – local minima at 2004 and 2013, local maxima at 2002, 2010, 2019. Results at 2022 should not be interpreted.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924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60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maps of density also provided to you in separate file. Is too small for detail on ppt slide.</a:t>
            </a:r>
          </a:p>
          <a:p>
            <a:r>
              <a:rPr lang="en-US" dirty="0"/>
              <a:t>This plot is SUMMED SPATIAL DENSITY. Or, the cumulative relative abundance of fish within each grid cell, summed over time.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131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with GMRF, spatial and </a:t>
            </a:r>
            <a:r>
              <a:rPr lang="en-US" dirty="0" err="1"/>
              <a:t>spatio</a:t>
            </a:r>
            <a:r>
              <a:rPr lang="en-US" dirty="0"/>
              <a:t>-temporal effects turned on for linear predictor 1 (off for 2), temporal effects for both linear predictors, all chosen density covariates.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895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with GMRF, spatial and </a:t>
            </a:r>
            <a:r>
              <a:rPr lang="en-US" dirty="0" err="1"/>
              <a:t>spatio</a:t>
            </a:r>
            <a:r>
              <a:rPr lang="en-US" dirty="0"/>
              <a:t>-temporal effects turned on for linear predictor 1 (off for 2), temporal effects for both linear predictors, all chosen density covariates.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540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158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from 2022 should not be interpreted.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185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2</a:t>
            </a:fld>
            <a:endParaRPr lang="en-US"/>
          </a:p>
        </p:txBody>
      </p:sp>
    </p:spTree>
    <p:extLst>
      <p:ext uri="{BB962C8B-B14F-4D97-AF65-F5344CB8AC3E}">
        <p14:creationId xmlns:p14="http://schemas.microsoft.com/office/powerpoint/2010/main" val="1663893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from 2022 should not be interpreted.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094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759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from 2022 should not be interpreted. Relatively consistent, which makes sense since the spatial domain is only Gulf of Maine. Only noticeable feature is dip at 2017.</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67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459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have spatial and </a:t>
            </a:r>
            <a:r>
              <a:rPr lang="en-US" dirty="0" err="1"/>
              <a:t>spatio</a:t>
            </a:r>
            <a:r>
              <a:rPr lang="en-US" dirty="0"/>
              <a:t>-temporal effects turned off for second linear predictor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262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have spatial and </a:t>
            </a:r>
            <a:r>
              <a:rPr lang="en-US" dirty="0" err="1"/>
              <a:t>spatio</a:t>
            </a:r>
            <a:r>
              <a:rPr lang="en-US" dirty="0"/>
              <a:t>-temporal effects turned off for second linear predictor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78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consider the problem with AMO: 2002-2022 are all positive phase years of varying strength. We have no negative phase years as a comparison.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861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(0.2, 0.4, 0.6, 0.8 quantiles).</a:t>
            </a:r>
          </a:p>
          <a:p>
            <a:endParaRPr lang="en-US" dirty="0"/>
          </a:p>
          <a:p>
            <a:r>
              <a:rPr lang="en-US" dirty="0"/>
              <a:t>A problem: 2022 data included in this result. Cannot really be parsed out.</a:t>
            </a:r>
          </a:p>
          <a:p>
            <a:endParaRPr lang="en-US" dirty="0"/>
          </a:p>
          <a:p>
            <a:pPr lvl="1"/>
            <a:r>
              <a:rPr lang="en-US" dirty="0"/>
              <a:t>All marginal effects shown are for first linear predictor (presence/absence)</a:t>
            </a:r>
          </a:p>
          <a:p>
            <a:pPr lvl="1"/>
            <a:r>
              <a:rPr lang="en-US" dirty="0"/>
              <a:t>Increasing AMO strength increases presence likelihood, near-linear</a:t>
            </a:r>
          </a:p>
          <a:p>
            <a:pPr lvl="1"/>
            <a:r>
              <a:rPr lang="en-US" dirty="0"/>
              <a:t>Depth relationship hard to assess given strong nearshore feature preference of fishermen. Unsure if presence increases with depth to this degree after ~105m.</a:t>
            </a:r>
          </a:p>
          <a:p>
            <a:pPr lvl="1"/>
            <a:r>
              <a:rPr lang="en-US" dirty="0"/>
              <a:t>Very limited effect of prey density. Likely that the prey model “soaks up” </a:t>
            </a:r>
            <a:r>
              <a:rPr lang="en-US" dirty="0" err="1"/>
              <a:t>spatio</a:t>
            </a:r>
            <a:r>
              <a:rPr lang="en-US" dirty="0"/>
              <a:t>-temporal effect of SST on prey, though pre-modeling checks don’t show correlation. Probably not much new in this density covariate.</a:t>
            </a:r>
          </a:p>
          <a:p>
            <a:pPr lvl="1"/>
            <a:r>
              <a:rPr lang="en-US" dirty="0"/>
              <a:t>Unsurprisingly, low and high SST translate to absence of BFT. Exponential increase in presence between 80% quantile and max SST probably not realistic. Local maxima at about 16°C.</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081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likelihood of presence at low prey density: are they biting because they’re hungry?</a:t>
            </a:r>
          </a:p>
        </p:txBody>
      </p:sp>
      <p:sp>
        <p:nvSpPr>
          <p:cNvPr id="4" name="Slide Number Placeholder 3"/>
          <p:cNvSpPr>
            <a:spLocks noGrp="1"/>
          </p:cNvSpPr>
          <p:nvPr>
            <p:ph type="sldNum" sz="quarter" idx="5"/>
          </p:nvPr>
        </p:nvSpPr>
        <p:spPr/>
        <p:txBody>
          <a:bodyPr/>
          <a:lstStyle/>
          <a:p>
            <a:fld id="{F16CD617-248E-484D-88E3-73E319280604}" type="slidenum">
              <a:rPr lang="en-US" smtClean="0"/>
              <a:t>30</a:t>
            </a:fld>
            <a:endParaRPr lang="en-US"/>
          </a:p>
        </p:txBody>
      </p:sp>
    </p:spTree>
    <p:extLst>
      <p:ext uri="{BB962C8B-B14F-4D97-AF65-F5344CB8AC3E}">
        <p14:creationId xmlns:p14="http://schemas.microsoft.com/office/powerpoint/2010/main" val="2425061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72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a:t>
            </a:fld>
            <a:endParaRPr lang="en-US"/>
          </a:p>
        </p:txBody>
      </p:sp>
    </p:spTree>
    <p:extLst>
      <p:ext uri="{BB962C8B-B14F-4D97-AF65-F5344CB8AC3E}">
        <p14:creationId xmlns:p14="http://schemas.microsoft.com/office/powerpoint/2010/main" val="3563735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28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LPS Data Catalog: https://www.st.nmfs.noaa.gov/st1/recreational/LPS_Data/</a:t>
            </a:r>
          </a:p>
          <a:p>
            <a:r>
              <a:rPr lang="en-US" dirty="0"/>
              <a:t>Do we still want to do small tuna? I have the data ready to go and can reformat these models for small guys too.</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1576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784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115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Checked with Alex on the effort; it’s not recorded. He says there’s no easy way to come up with a measure of effort, either.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36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Removed inshore estuary data and data from south of NAFO unit 6B</a:t>
            </a:r>
          </a:p>
          <a:p>
            <a:r>
              <a:rPr lang="en-US" dirty="0"/>
              <a:t>- Those weird bits in </a:t>
            </a:r>
            <a:r>
              <a:rPr lang="en-US" dirty="0" err="1"/>
              <a:t>GoM</a:t>
            </a:r>
            <a:r>
              <a:rPr lang="en-US" dirty="0"/>
              <a:t>/ GB that look like intentionally blank squares are closed areas in which trawling is not allowed.</a:t>
            </a:r>
          </a:p>
          <a:p>
            <a:r>
              <a:rPr lang="en-US" dirty="0"/>
              <a:t>- No inshore data north of Portland– does herring fishing happen up here? Are there just no observers to make a note of it? Not sure.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378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0AC-36AD-17E9-6F47-AB20372A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F44C-1719-F88F-F1E4-D019BFF9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5F0E4-F1AF-0B31-4769-7F3B2D4E1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F615C-B52A-F251-580A-7B53FBCA4B8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6458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851EF-5997-6235-EACB-F71588A2D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5443F-895D-E893-4F74-4CA3C6C2A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14A872-7AB6-6CDA-C57B-B5D887481043}"/>
              </a:ext>
            </a:extLst>
          </p:cNvPr>
          <p:cNvSpPr>
            <a:spLocks noGrp="1"/>
          </p:cNvSpPr>
          <p:nvPr>
            <p:ph type="body" idx="1"/>
          </p:nvPr>
        </p:nvSpPr>
        <p:spPr/>
        <p:txBody>
          <a:bodyPr/>
          <a:lstStyle/>
          <a:p>
            <a:r>
              <a:rPr lang="en-US" dirty="0"/>
              <a:t>Herring abundance decreasing with time. Lowest historical abundance (in model temporal domain) in 2022.</a:t>
            </a:r>
          </a:p>
          <a:p>
            <a:endParaRPr lang="en-US" dirty="0"/>
          </a:p>
          <a:p>
            <a:r>
              <a:rPr lang="en-US" dirty="0"/>
              <a:t>Mackerel have massive variation 2013-2015. Otherwise, relatively low abundance. I think targeting mackerel is opportunistic, or maybe they’re just common bycatch.</a:t>
            </a:r>
          </a:p>
          <a:p>
            <a:endParaRPr lang="en-US" dirty="0"/>
          </a:p>
          <a:p>
            <a:r>
              <a:rPr lang="en-US" dirty="0"/>
              <a:t>Menhaden abundance relatively low compared to herring throughout time series, but increasing since 2014.</a:t>
            </a:r>
          </a:p>
        </p:txBody>
      </p:sp>
      <p:sp>
        <p:nvSpPr>
          <p:cNvPr id="4" name="Slide Number Placeholder 3">
            <a:extLst>
              <a:ext uri="{FF2B5EF4-FFF2-40B4-BE49-F238E27FC236}">
                <a16:creationId xmlns:a16="http://schemas.microsoft.com/office/drawing/2014/main" id="{293FAD7A-DF4A-27F4-FE47-D8510FF0B94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527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856A5-0D83-F875-D0BB-D96C9BDC7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4B9C1-FA7A-F6D4-939F-C79735F8B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396C8-6F1B-C5ED-B5E7-D38837484801}"/>
              </a:ext>
            </a:extLst>
          </p:cNvPr>
          <p:cNvSpPr>
            <a:spLocks noGrp="1"/>
          </p:cNvSpPr>
          <p:nvPr>
            <p:ph type="body" idx="1"/>
          </p:nvPr>
        </p:nvSpPr>
        <p:spPr/>
        <p:txBody>
          <a:bodyPr/>
          <a:lstStyle/>
          <a:p>
            <a:r>
              <a:rPr lang="en-US" dirty="0"/>
              <a:t>Other than whatever weirdness happened in 2005 to pull the center of gravity down to the NYB area, this looks reasonable to me. Stock COG is mostly in the vicinity of Stellwagen Bank with possible 20-50km northward shift in 20 years.</a:t>
            </a:r>
          </a:p>
        </p:txBody>
      </p:sp>
      <p:sp>
        <p:nvSpPr>
          <p:cNvPr id="4" name="Slide Number Placeholder 3">
            <a:extLst>
              <a:ext uri="{FF2B5EF4-FFF2-40B4-BE49-F238E27FC236}">
                <a16:creationId xmlns:a16="http://schemas.microsoft.com/office/drawing/2014/main" id="{CF839A18-4B2E-EA50-EFB7-D27CCD78B09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637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E9648-4EB9-4257-3DBF-B45FE8C35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D78DE-56B3-8DDF-C525-29C8A6BF65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FF7A9-1E7E-6443-75A3-A68A0D1F2852}"/>
              </a:ext>
            </a:extLst>
          </p:cNvPr>
          <p:cNvSpPr>
            <a:spLocks noGrp="1"/>
          </p:cNvSpPr>
          <p:nvPr>
            <p:ph type="body" idx="1"/>
          </p:nvPr>
        </p:nvSpPr>
        <p:spPr/>
        <p:txBody>
          <a:bodyPr/>
          <a:lstStyle/>
          <a:p>
            <a:r>
              <a:rPr lang="en-US" dirty="0"/>
              <a:t>This one’s pretty cool and matches what we know about declining recruitment from Chesapeake Bay and an otherwise healthy population. Examination of range edges (results not reproduced in this PPT) indicates that new or increased productivity in the north is expanding the range edge northward into the GOM and pulling the center of gravity with it. Also see incredible increase in productivity along south shore of Long Island since 2015. Anecdotal fisherman evidence that BFT catch along Long Island coast exploded in late 2010s (like, you could take a center console out of Rockaway Inlet and bring your tuna back into Brooklyn/Queens by nightfall). Thinking this is probably related.</a:t>
            </a:r>
          </a:p>
        </p:txBody>
      </p:sp>
      <p:sp>
        <p:nvSpPr>
          <p:cNvPr id="4" name="Slide Number Placeholder 3">
            <a:extLst>
              <a:ext uri="{FF2B5EF4-FFF2-40B4-BE49-F238E27FC236}">
                <a16:creationId xmlns:a16="http://schemas.microsoft.com/office/drawing/2014/main" id="{E768D4CA-4D7A-9561-1161-FE4177B31F7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75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a:t>Dataframe</a:t>
            </a:r>
            <a:r>
              <a:rPr lang="en-US" dirty="0"/>
              <a:t> of all LPS interviews includes many fishing events with no missing information, used this to make assumption of DDMM fishing location based on state/ county landed and name of fishing grounds</a:t>
            </a:r>
          </a:p>
          <a:p>
            <a:pPr lvl="1"/>
            <a:r>
              <a:rPr lang="en-US" dirty="0"/>
              <a:t>Colloquial names of fishing grounds and DDMM </a:t>
            </a:r>
            <a:r>
              <a:rPr lang="en-US" dirty="0" err="1"/>
              <a:t>lat-lon</a:t>
            </a:r>
            <a:r>
              <a:rPr lang="en-US" dirty="0"/>
              <a:t> of fishing events within them are surprisingly consistent </a:t>
            </a:r>
          </a:p>
          <a:p>
            <a:pPr lvl="1"/>
            <a:r>
              <a:rPr lang="en-US" dirty="0"/>
              <a:t>Double-checked consistency of fishing grounds against common fisherman resources, like Captain Seagull fishing charts</a:t>
            </a:r>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VAST grid eventually used for interpolation of density has 22km by 22km grid cells, washing out much spatial variation at finer resolutions anyway.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851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0FFCC-2FA1-1E7D-A89E-51105C8DC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2004AD-E1D6-D8D9-E83F-5FB64FE63D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DF5A1-13BD-759C-DE48-22B846C5BF84}"/>
              </a:ext>
            </a:extLst>
          </p:cNvPr>
          <p:cNvSpPr>
            <a:spLocks noGrp="1"/>
          </p:cNvSpPr>
          <p:nvPr>
            <p:ph type="body" idx="1"/>
          </p:nvPr>
        </p:nvSpPr>
        <p:spPr/>
        <p:txBody>
          <a:bodyPr/>
          <a:lstStyle/>
          <a:p>
            <a:r>
              <a:rPr lang="en-US" dirty="0"/>
              <a:t>Given the southern and offshore centers of gravity, I’m not sure how important mackerel are to BFT diets relative to herring and menhaden. OR, and more likely, we just don’t have enough data to make a stable model.</a:t>
            </a:r>
          </a:p>
        </p:txBody>
      </p:sp>
      <p:sp>
        <p:nvSpPr>
          <p:cNvPr id="4" name="Slide Number Placeholder 3">
            <a:extLst>
              <a:ext uri="{FF2B5EF4-FFF2-40B4-BE49-F238E27FC236}">
                <a16:creationId xmlns:a16="http://schemas.microsoft.com/office/drawing/2014/main" id="{3A74191E-A3C5-91B8-8EDD-6514CAE45DD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013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0AC-36AD-17E9-6F47-AB20372A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F44C-1719-F88F-F1E4-D019BFF9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5F0E4-F1AF-0B31-4769-7F3B2D4E1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F615C-B52A-F251-580A-7B53FBCA4B8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360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720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bars: +/- 1 SD. Point: mean date in year. Shaded region: min and max date for fishing events included in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Fishing in June did not begin until 2008.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2020 June-July trips artificially missing from modeling efforts (missing prey data from NOAA observers, had to exclude)</a:t>
            </a:r>
          </a:p>
          <a:p>
            <a:endParaRPr lang="en-US" dirty="0"/>
          </a:p>
          <a:p>
            <a:r>
              <a:rPr lang="en-US" dirty="0"/>
              <a:t>Fishing events mostly occur in August – mid-September.</a:t>
            </a:r>
          </a:p>
          <a:p>
            <a:r>
              <a:rPr lang="en-US" dirty="0"/>
              <a:t>Fishing effort condensed in earlier years of time series. 2010-present sees more effort over longer period.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431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Gray box is Stellwagen NMS</a:t>
            </a:r>
          </a:p>
          <a:p>
            <a:r>
              <a:rPr lang="en-US" dirty="0"/>
              <a:t>Effort has shifted southwest over time series. </a:t>
            </a:r>
          </a:p>
          <a:p>
            <a:r>
              <a:rPr lang="en-US" dirty="0"/>
              <a:t>Interesting parabolic south-north-south monthly shift in effort.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487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684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 has shifted north in shoulder months (June, October) and south in major months (July-September).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6412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0AC-36AD-17E9-6F47-AB20372A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F44C-1719-F88F-F1E4-D019BFF9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5F0E4-F1AF-0B31-4769-7F3B2D4E1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F615C-B52A-F251-580A-7B53FBCA4B8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78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a:t>
            </a:fld>
            <a:endParaRPr lang="en-US"/>
          </a:p>
        </p:txBody>
      </p:sp>
    </p:spTree>
    <p:extLst>
      <p:ext uri="{BB962C8B-B14F-4D97-AF65-F5344CB8AC3E}">
        <p14:creationId xmlns:p14="http://schemas.microsoft.com/office/powerpoint/2010/main" val="3932737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strata but Gulf of Maine and Georges Bank (5Y and 5Zu) have too few fish caught per year to model presence/absence, let alone positive catch rate.</a:t>
            </a:r>
          </a:p>
          <a:p>
            <a:endParaRPr lang="en-US" dirty="0"/>
          </a:p>
          <a:p>
            <a:r>
              <a:rPr lang="en-US" dirty="0"/>
              <a:t>Georges Bank strata has long period (2006 – 2017) of low success, making it difficult to model positive catch rate.</a:t>
            </a:r>
          </a:p>
          <a:p>
            <a:endParaRPr lang="en-US" dirty="0"/>
          </a:p>
          <a:p>
            <a:r>
              <a:rPr lang="en-US" dirty="0"/>
              <a:t>For all strata, most trips land 1 fish. This lack of variation makes it really hard to model positive catch rate.</a:t>
            </a:r>
          </a:p>
        </p:txBody>
      </p:sp>
      <p:sp>
        <p:nvSpPr>
          <p:cNvPr id="4" name="Slide Number Placeholder 3"/>
          <p:cNvSpPr>
            <a:spLocks noGrp="1"/>
          </p:cNvSpPr>
          <p:nvPr>
            <p:ph type="sldNum" sz="quarter" idx="5"/>
          </p:nvPr>
        </p:nvSpPr>
        <p:spPr/>
        <p:txBody>
          <a:bodyPr/>
          <a:lstStyle/>
          <a:p>
            <a:fld id="{F16CD617-248E-484D-88E3-73E319280604}" type="slidenum">
              <a:rPr lang="en-US" smtClean="0"/>
              <a:t>6</a:t>
            </a:fld>
            <a:endParaRPr lang="en-US"/>
          </a:p>
        </p:txBody>
      </p:sp>
    </p:spTree>
    <p:extLst>
      <p:ext uri="{BB962C8B-B14F-4D97-AF65-F5344CB8AC3E}">
        <p14:creationId xmlns:p14="http://schemas.microsoft.com/office/powerpoint/2010/main" val="406155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425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Gulf of Maine only (area has 80% of coastwide US effort). Temporal domain 2002-2022. No samples east of 69deg. No samples from June or July 2020 (no observer coverage to make prey model for this period, and VAST cannot handle missing values in density covariates). Looking to incorporate 2023 data with completion of new prey VAST model. Data from 2022 included, fitted, but not interpreted in results due to excessively poor fit.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893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6CD617-248E-484D-88E3-73E31928060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77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ctrTitle"/>
          </p:nvPr>
        </p:nvSpPr>
        <p:spPr>
          <a:xfrm>
            <a:off x="914400" y="2623942"/>
            <a:ext cx="10363200" cy="1386617"/>
          </a:xfrm>
        </p:spPr>
        <p:txBody>
          <a:bodyPr>
            <a:normAutofit/>
          </a:bodyPr>
          <a:lstStyle>
            <a:lvl1pPr algn="ctr">
              <a:defRPr sz="3600" b="1" i="0">
                <a:solidFill>
                  <a:schemeClr val="bg1"/>
                </a:solidFill>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Subtitle 2"/>
          <p:cNvSpPr>
            <a:spLocks noGrp="1"/>
          </p:cNvSpPr>
          <p:nvPr>
            <p:ph type="subTitle" idx="1"/>
          </p:nvPr>
        </p:nvSpPr>
        <p:spPr>
          <a:xfrm>
            <a:off x="914400" y="4010558"/>
            <a:ext cx="10363200" cy="675704"/>
          </a:xfrm>
        </p:spPr>
        <p:txBody>
          <a:bodyPr>
            <a:normAutofit/>
          </a:bodyPr>
          <a:lstStyle>
            <a:lvl1pPr marL="0" indent="0" algn="ctr">
              <a:buNone/>
              <a:defRPr sz="2400"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5/29/2024</a:t>
            </a:fld>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2746236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2941094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o Compass Rose">
    <p:spTree>
      <p:nvGrpSpPr>
        <p:cNvPr id="1" name=""/>
        <p:cNvGrpSpPr/>
        <p:nvPr/>
      </p:nvGrpSpPr>
      <p:grpSpPr>
        <a:xfrm>
          <a:off x="0" y="0"/>
          <a:ext cx="0" cy="0"/>
          <a:chOff x="0" y="0"/>
          <a:chExt cx="0" cy="0"/>
        </a:xfrm>
      </p:grpSpPr>
      <p:pic>
        <p:nvPicPr>
          <p:cNvPr id="7" name="Picture 6" descr="hires_dark_no_compass_conten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168998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o Compass Rose or Logo">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11681252"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3542586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6"/>
          <a:srcRect/>
          <a:stretch/>
        </p:blipFill>
        <p:spPr>
          <a:xfrm>
            <a:off x="0" y="0"/>
            <a:ext cx="12192000" cy="6858000"/>
          </a:xfrm>
          <a:prstGeom prst="rect">
            <a:avLst/>
          </a:prstGeom>
        </p:spPr>
      </p:pic>
      <p:sp>
        <p:nvSpPr>
          <p:cNvPr id="2" name="Title Placeholder 1"/>
          <p:cNvSpPr>
            <a:spLocks noGrp="1"/>
          </p:cNvSpPr>
          <p:nvPr>
            <p:ph type="title"/>
          </p:nvPr>
        </p:nvSpPr>
        <p:spPr>
          <a:xfrm>
            <a:off x="269946" y="173416"/>
            <a:ext cx="9742556" cy="636388"/>
          </a:xfrm>
          <a:prstGeom prst="rect">
            <a:avLst/>
          </a:prstGeom>
        </p:spPr>
        <p:txBody>
          <a:bodyPr vert="horz" lIns="91440" tIns="45720" rIns="91440" bIns="45720" rtlCol="0" anchor="t">
            <a:normAutofit/>
          </a:body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Text Placeholder 2"/>
          <p:cNvSpPr>
            <a:spLocks noGrp="1"/>
          </p:cNvSpPr>
          <p:nvPr>
            <p:ph type="body" idx="1"/>
          </p:nvPr>
        </p:nvSpPr>
        <p:spPr>
          <a:xfrm>
            <a:off x="269946" y="957038"/>
            <a:ext cx="11681252" cy="5169126"/>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2"/>
          </p:nvPr>
        </p:nvSpPr>
        <p:spPr>
          <a:xfrm>
            <a:off x="269946" y="6356351"/>
            <a:ext cx="3184455" cy="365125"/>
          </a:xfrm>
          <a:prstGeom prst="rect">
            <a:avLst/>
          </a:prstGeom>
        </p:spPr>
        <p:txBody>
          <a:bodyPr vert="horz" lIns="91440" tIns="45720" rIns="91440" bIns="45720" rtlCol="0" anchor="ctr"/>
          <a:lstStyle>
            <a:lvl1pPr algn="l">
              <a:defRPr sz="1200">
                <a:solidFill>
                  <a:schemeClr val="bg1">
                    <a:lumMod val="85000"/>
                  </a:schemeClr>
                </a:solidFill>
                <a:latin typeface="Arial"/>
                <a:cs typeface="Arial"/>
              </a:defRPr>
            </a:lvl1pPr>
          </a:lstStyle>
          <a:p>
            <a:fld id="{A637A39A-9F89-364E-BF01-AB38BD84F7BC}" type="datetimeFigureOut">
              <a:rPr lang="en-US" smtClean="0"/>
              <a:pPr/>
              <a:t>5/29/2024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bg1">
                    <a:lumMod val="8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8737600" y="6356351"/>
            <a:ext cx="3213597" cy="365125"/>
          </a:xfrm>
          <a:prstGeom prst="rect">
            <a:avLst/>
          </a:prstGeom>
        </p:spPr>
        <p:txBody>
          <a:bodyPr vert="horz" lIns="91440" tIns="45720" rIns="91440" bIns="45720" rtlCol="0" anchor="ctr"/>
          <a:lstStyle>
            <a:lvl1pPr algn="r">
              <a:defRPr sz="1200">
                <a:solidFill>
                  <a:schemeClr val="bg1">
                    <a:lumMod val="85000"/>
                  </a:schemeClr>
                </a:solidFill>
                <a:latin typeface="Arial"/>
                <a:cs typeface="Arial"/>
              </a:defRPr>
            </a:lvl1pPr>
          </a:lstStyle>
          <a:p>
            <a:fld id="{DD842E93-C421-DE4B-8656-34BC9D77A2AC}" type="slidenum">
              <a:rPr lang="en-US" smtClean="0"/>
              <a:pPr/>
              <a:t>‹#›</a:t>
            </a:fld>
            <a:endParaRPr lang="en-US" dirty="0"/>
          </a:p>
        </p:txBody>
      </p:sp>
    </p:spTree>
    <p:extLst>
      <p:ext uri="{BB962C8B-B14F-4D97-AF65-F5344CB8AC3E}">
        <p14:creationId xmlns:p14="http://schemas.microsoft.com/office/powerpoint/2010/main" val="34154507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457200" rtl="0" eaLnBrk="1" latinLnBrk="0" hangingPunct="1">
        <a:spcBef>
          <a:spcPct val="0"/>
        </a:spcBef>
        <a:buNone/>
        <a:defRPr sz="2800" b="1" i="0" kern="1200">
          <a:solidFill>
            <a:srgbClr val="00608A"/>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B1C-8633-4611-B92D-3A120763BC5E}"/>
              </a:ext>
            </a:extLst>
          </p:cNvPr>
          <p:cNvSpPr>
            <a:spLocks noGrp="1"/>
          </p:cNvSpPr>
          <p:nvPr>
            <p:ph type="ctrTitle"/>
          </p:nvPr>
        </p:nvSpPr>
        <p:spPr>
          <a:xfrm>
            <a:off x="637192" y="1554907"/>
            <a:ext cx="11138994" cy="3559704"/>
          </a:xfrm>
        </p:spPr>
        <p:txBody>
          <a:bodyPr anchor="ctr">
            <a:noAutofit/>
          </a:bodyPr>
          <a:lstStyle/>
          <a:p>
            <a:r>
              <a:rPr lang="en-US" sz="4800" dirty="0">
                <a:effectLst>
                  <a:outerShdw blurRad="38100" dist="38100" dir="2700000" algn="tl">
                    <a:srgbClr val="000000">
                      <a:alpha val="43137"/>
                    </a:srgbClr>
                  </a:outerShdw>
                </a:effectLst>
                <a:latin typeface="+mj-lt"/>
              </a:rPr>
              <a:t>Modeling US large Bluefin tuna spatial density using VAST</a:t>
            </a:r>
          </a:p>
        </p:txBody>
      </p:sp>
    </p:spTree>
    <p:extLst>
      <p:ext uri="{BB962C8B-B14F-4D97-AF65-F5344CB8AC3E}">
        <p14:creationId xmlns:p14="http://schemas.microsoft.com/office/powerpoint/2010/main" val="53048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data inputs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Number of fish caught = response</a:t>
            </a:r>
          </a:p>
          <a:p>
            <a:pPr lvl="1"/>
            <a:r>
              <a:rPr lang="en-US" dirty="0"/>
              <a:t>Do not have biomass information for every fish, must use abundance instead</a:t>
            </a:r>
          </a:p>
          <a:p>
            <a:pPr marL="457200" lvl="1" indent="0">
              <a:buNone/>
            </a:pPr>
            <a:r>
              <a:rPr lang="en-US" sz="1000" dirty="0"/>
              <a:t> </a:t>
            </a:r>
          </a:p>
          <a:p>
            <a:r>
              <a:rPr lang="en-US" dirty="0"/>
              <a:t>Fishing hours (time spent explicitly fishing, not steaming) = effort</a:t>
            </a:r>
          </a:p>
          <a:p>
            <a:pPr marL="0" indent="0">
              <a:buNone/>
            </a:pPr>
            <a:r>
              <a:rPr lang="en-US" sz="1000" dirty="0"/>
              <a:t> </a:t>
            </a:r>
          </a:p>
          <a:p>
            <a:r>
              <a:rPr lang="en-US" dirty="0"/>
              <a:t>Number of lines as catchability covariate for both linear predictors</a:t>
            </a:r>
          </a:p>
          <a:p>
            <a:pPr lvl="1"/>
            <a:r>
              <a:rPr lang="en-US" dirty="0"/>
              <a:t>Thinking that more lines in the water likely affects both likelihood of encountering fish AND the positive catch rate.</a:t>
            </a:r>
          </a:p>
          <a:p>
            <a:pPr lvl="1"/>
            <a:r>
              <a:rPr lang="en-US" dirty="0"/>
              <a:t>Have to remove like 12 samples that have missing # of lines data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4628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Spotting another problem</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Limited capture success</a:t>
            </a:r>
          </a:p>
          <a:p>
            <a:pPr lvl="1"/>
            <a:r>
              <a:rPr lang="en-US" dirty="0"/>
              <a:t>7950 samples in the Gulf of Maine with all necessary environmental and spatial information. 1480 instances of capture, only 77 of which were multiple fish.</a:t>
            </a:r>
          </a:p>
          <a:p>
            <a:pPr lvl="1"/>
            <a:r>
              <a:rPr lang="en-US" dirty="0"/>
              <a:t>A few years have under 10 fish landed in total – 2004, 2006, 2013.</a:t>
            </a:r>
          </a:p>
          <a:p>
            <a:pPr lvl="1"/>
            <a:r>
              <a:rPr lang="en-US" dirty="0"/>
              <a:t>This is not enough contrast to provide useful information to the second linear predictor, positive catch rate (abundance).</a:t>
            </a:r>
          </a:p>
          <a:p>
            <a:pPr lvl="1"/>
            <a:r>
              <a:rPr lang="en-US" dirty="0"/>
              <a:t>Model fails every time, with every reasonable structure, if spatial and </a:t>
            </a:r>
            <a:r>
              <a:rPr lang="en-US" dirty="0" err="1"/>
              <a:t>spatio</a:t>
            </a:r>
            <a:r>
              <a:rPr lang="en-US" dirty="0"/>
              <a:t>-temporal effects are left on for the 2</a:t>
            </a:r>
            <a:r>
              <a:rPr lang="en-US" baseline="30000" dirty="0"/>
              <a:t>nd</a:t>
            </a:r>
            <a:r>
              <a:rPr lang="en-US" dirty="0"/>
              <a:t> linear predictor.</a:t>
            </a:r>
          </a:p>
          <a:p>
            <a:pPr lvl="1"/>
            <a:r>
              <a:rPr lang="en-US" dirty="0"/>
              <a:t>End result: drop spatial and </a:t>
            </a:r>
            <a:r>
              <a:rPr lang="en-US" dirty="0" err="1"/>
              <a:t>spatio</a:t>
            </a:r>
            <a:r>
              <a:rPr lang="en-US" dirty="0"/>
              <a:t>-temporal effects for the 2</a:t>
            </a:r>
            <a:r>
              <a:rPr lang="en-US" baseline="30000" dirty="0"/>
              <a:t>nd</a:t>
            </a:r>
            <a:r>
              <a:rPr lang="en-US" dirty="0"/>
              <a:t> linear predictor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5951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a:t>
            </a:r>
            <a:r>
              <a:rPr lang="en-US" dirty="0" err="1"/>
              <a:t>spatio</a:t>
            </a:r>
            <a:r>
              <a:rPr lang="en-US" dirty="0"/>
              <a:t>-temporal variation</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lnSpcReduction="10000"/>
          </a:bodyPr>
          <a:lstStyle/>
          <a:p>
            <a:r>
              <a:rPr lang="en-US" dirty="0"/>
              <a:t>No geometric anisotropy – fails to converge when turned on</a:t>
            </a:r>
          </a:p>
          <a:p>
            <a:pPr lvl="1"/>
            <a:r>
              <a:rPr lang="en-US" dirty="0"/>
              <a:t>Indicates equal rate of change across alongshore and offshore axes</a:t>
            </a:r>
          </a:p>
          <a:p>
            <a:pPr lvl="1"/>
            <a:r>
              <a:rPr lang="en-US" dirty="0"/>
              <a:t>Caused by limited spatial extent covered by samples, infrequent capture of multiple fish, and/or highly migratory nature of the fish?</a:t>
            </a:r>
          </a:p>
          <a:p>
            <a:r>
              <a:rPr lang="en-US" dirty="0"/>
              <a:t>1</a:t>
            </a:r>
            <a:r>
              <a:rPr lang="en-US" baseline="30000" dirty="0"/>
              <a:t>st</a:t>
            </a:r>
            <a:r>
              <a:rPr lang="en-US" dirty="0"/>
              <a:t> linear predictor (presence/absence)</a:t>
            </a:r>
          </a:p>
          <a:p>
            <a:pPr lvl="1"/>
            <a:r>
              <a:rPr lang="en-US" dirty="0"/>
              <a:t>Prey, SST, AMO, bathymetry used as density covariates</a:t>
            </a:r>
          </a:p>
          <a:p>
            <a:pPr lvl="1"/>
            <a:r>
              <a:rPr lang="en-US" dirty="0"/>
              <a:t>NAO dropped (no noticeable effect)</a:t>
            </a:r>
          </a:p>
          <a:p>
            <a:pPr lvl="1"/>
            <a:r>
              <a:rPr lang="en-US" dirty="0"/>
              <a:t>Temporal structure (random walk) of spatiotemporal variance, fixed effects for each year’s intercept</a:t>
            </a:r>
          </a:p>
          <a:p>
            <a:r>
              <a:rPr lang="en-US" dirty="0"/>
              <a:t>2</a:t>
            </a:r>
            <a:r>
              <a:rPr lang="en-US" baseline="30000" dirty="0"/>
              <a:t>nd</a:t>
            </a:r>
            <a:r>
              <a:rPr lang="en-US" dirty="0"/>
              <a:t> linear predictor (positive catch)</a:t>
            </a:r>
          </a:p>
          <a:p>
            <a:pPr lvl="1"/>
            <a:r>
              <a:rPr lang="en-US" dirty="0"/>
              <a:t>No spatial or spatiotemporal variation (too few times where &gt;1 fish caught)</a:t>
            </a:r>
          </a:p>
          <a:p>
            <a:pPr lvl="1"/>
            <a:r>
              <a:rPr lang="en-US" dirty="0"/>
              <a:t>Temporal variation is a random effect independent for every year</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2662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updates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SST</a:t>
            </a:r>
          </a:p>
          <a:p>
            <a:pPr lvl="1"/>
            <a:r>
              <a:rPr lang="en-GB" dirty="0"/>
              <a:t>¼ </a:t>
            </a:r>
            <a:r>
              <a:rPr lang="en-GB" dirty="0" err="1"/>
              <a:t>deg</a:t>
            </a:r>
            <a:r>
              <a:rPr lang="en-GB" dirty="0"/>
              <a:t> spatial resolution, daily timestep</a:t>
            </a:r>
            <a:endParaRPr lang="en-US" dirty="0"/>
          </a:p>
          <a:p>
            <a:r>
              <a:rPr lang="en-US" dirty="0"/>
              <a:t>Depth</a:t>
            </a:r>
          </a:p>
          <a:p>
            <a:pPr lvl="1"/>
            <a:r>
              <a:rPr lang="en-GB" dirty="0"/>
              <a:t>GEBCO 15 arc-second interpolated grid</a:t>
            </a:r>
            <a:endParaRPr lang="en-US" dirty="0"/>
          </a:p>
          <a:p>
            <a:r>
              <a:rPr lang="en-US" dirty="0"/>
              <a:t>AMO</a:t>
            </a:r>
          </a:p>
          <a:p>
            <a:pPr lvl="1"/>
            <a:r>
              <a:rPr lang="en-US" dirty="0"/>
              <a:t>Monthly timestep</a:t>
            </a:r>
          </a:p>
          <a:p>
            <a:r>
              <a:rPr lang="en-US" dirty="0"/>
              <a:t>Prey</a:t>
            </a:r>
          </a:p>
          <a:p>
            <a:pPr lvl="1"/>
            <a:r>
              <a:rPr lang="en-US" dirty="0"/>
              <a:t>Spatiotemporal density from VAST model using observer data inputs, monthly timestep</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1667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model formula</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Natural splines</a:t>
            </a:r>
          </a:p>
          <a:p>
            <a:pPr lvl="1"/>
            <a:r>
              <a:rPr lang="en-US" dirty="0"/>
              <a:t>Allows for piecewise polynomial relationships across the bulk of the data but force linear relationships at the min/ max bounds. </a:t>
            </a:r>
          </a:p>
          <a:p>
            <a:pPr lvl="1"/>
            <a:r>
              <a:rPr lang="en-US" dirty="0"/>
              <a:t>Reduces unrealistic relationships due to low sampling density at min/ max bounds.</a:t>
            </a:r>
          </a:p>
          <a:p>
            <a:pPr marL="457200" lvl="1" indent="0">
              <a:buNone/>
            </a:pPr>
            <a:r>
              <a:rPr lang="en-US" sz="1000" dirty="0"/>
              <a:t> </a:t>
            </a:r>
          </a:p>
          <a:p>
            <a:r>
              <a:rPr lang="en-US" dirty="0"/>
              <a:t>5 degrees of freedom</a:t>
            </a:r>
          </a:p>
          <a:p>
            <a:pPr lvl="1"/>
            <a:r>
              <a:rPr lang="en-US" dirty="0"/>
              <a:t>Thus, four “internal” knots at 20, 40, 60, and 80% quantiles. Also has two “external” knots at min and max bounds.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601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showing the growth of abundance&#10;&#10;Description automatically generated">
            <a:extLst>
              <a:ext uri="{FF2B5EF4-FFF2-40B4-BE49-F238E27FC236}">
                <a16:creationId xmlns:a16="http://schemas.microsoft.com/office/drawing/2014/main" id="{173B5890-7D78-D479-340D-B794991B3486}"/>
              </a:ext>
            </a:extLst>
          </p:cNvPr>
          <p:cNvPicPr>
            <a:picLocks noChangeAspect="1"/>
          </p:cNvPicPr>
          <p:nvPr/>
        </p:nvPicPr>
        <p:blipFill>
          <a:blip r:embed="rId3"/>
          <a:stretch>
            <a:fillRect/>
          </a:stretch>
        </p:blipFill>
        <p:spPr>
          <a:xfrm>
            <a:off x="4512512" y="2426528"/>
            <a:ext cx="7315215" cy="3657608"/>
          </a:xfrm>
          <a:prstGeom prst="rect">
            <a:avLst/>
          </a:prstGeom>
        </p:spPr>
      </p:pic>
      <p:grpSp>
        <p:nvGrpSpPr>
          <p:cNvPr id="15" name="Group 14">
            <a:extLst>
              <a:ext uri="{FF2B5EF4-FFF2-40B4-BE49-F238E27FC236}">
                <a16:creationId xmlns:a16="http://schemas.microsoft.com/office/drawing/2014/main" id="{1D7A3095-2936-C677-CFC2-887934A7683A}"/>
              </a:ext>
            </a:extLst>
          </p:cNvPr>
          <p:cNvGrpSpPr/>
          <p:nvPr/>
        </p:nvGrpSpPr>
        <p:grpSpPr>
          <a:xfrm>
            <a:off x="317011" y="957038"/>
            <a:ext cx="3543371" cy="5275732"/>
            <a:chOff x="1509049" y="874431"/>
            <a:chExt cx="3543371" cy="5275732"/>
          </a:xfrm>
        </p:grpSpPr>
        <p:pic>
          <p:nvPicPr>
            <p:cNvPr id="5" name="Picture 4" descr="A graph with different colored lines&#10;&#10;Description automatically generated">
              <a:extLst>
                <a:ext uri="{FF2B5EF4-FFF2-40B4-BE49-F238E27FC236}">
                  <a16:creationId xmlns:a16="http://schemas.microsoft.com/office/drawing/2014/main" id="{7424C934-53B1-0C8F-ACDC-167EE837487B}"/>
                </a:ext>
              </a:extLst>
            </p:cNvPr>
            <p:cNvPicPr>
              <a:picLocks noChangeAspect="1"/>
            </p:cNvPicPr>
            <p:nvPr/>
          </p:nvPicPr>
          <p:blipFill rotWithShape="1">
            <a:blip r:embed="rId4"/>
            <a:srcRect l="40311"/>
            <a:stretch/>
          </p:blipFill>
          <p:spPr>
            <a:xfrm>
              <a:off x="2095499" y="874431"/>
              <a:ext cx="2956921" cy="5275732"/>
            </a:xfrm>
            <a:prstGeom prst="rect">
              <a:avLst/>
            </a:prstGeom>
          </p:spPr>
        </p:pic>
        <p:pic>
          <p:nvPicPr>
            <p:cNvPr id="12" name="Picture 11" descr="A graph with different colored lines&#10;&#10;Description automatically generated">
              <a:extLst>
                <a:ext uri="{FF2B5EF4-FFF2-40B4-BE49-F238E27FC236}">
                  <a16:creationId xmlns:a16="http://schemas.microsoft.com/office/drawing/2014/main" id="{C0256BEB-BFAA-995F-D1DA-29A43B28DAAC}"/>
                </a:ext>
              </a:extLst>
            </p:cNvPr>
            <p:cNvPicPr>
              <a:picLocks noChangeAspect="1"/>
            </p:cNvPicPr>
            <p:nvPr/>
          </p:nvPicPr>
          <p:blipFill rotWithShape="1">
            <a:blip r:embed="rId4"/>
            <a:srcRect r="88299"/>
            <a:stretch/>
          </p:blipFill>
          <p:spPr>
            <a:xfrm>
              <a:off x="1509049" y="874431"/>
              <a:ext cx="579648" cy="5275732"/>
            </a:xfrm>
            <a:prstGeom prst="rect">
              <a:avLst/>
            </a:prstGeom>
          </p:spPr>
        </p:pic>
      </p:gr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Indices of relative abundance</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1EF99FCE-4384-1C0E-77DA-B47791A42EC1}"/>
              </a:ext>
            </a:extLst>
          </p:cNvPr>
          <p:cNvSpPr txBox="1"/>
          <p:nvPr/>
        </p:nvSpPr>
        <p:spPr>
          <a:xfrm>
            <a:off x="663702" y="6084136"/>
            <a:ext cx="3151247"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Hansell et al 2022</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CECA6588-81C4-8D7D-AEC3-5D03DF3D40EF}"/>
              </a:ext>
            </a:extLst>
          </p:cNvPr>
          <p:cNvSpPr txBox="1"/>
          <p:nvPr/>
        </p:nvSpPr>
        <p:spPr>
          <a:xfrm>
            <a:off x="7826346" y="6084136"/>
            <a:ext cx="145469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Current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descr="A group of text on a white background&#10;&#10;Description automatically generated">
            <a:extLst>
              <a:ext uri="{FF2B5EF4-FFF2-40B4-BE49-F238E27FC236}">
                <a16:creationId xmlns:a16="http://schemas.microsoft.com/office/drawing/2014/main" id="{225F1884-1DCE-EA46-9FB9-97006A62876F}"/>
              </a:ext>
            </a:extLst>
          </p:cNvPr>
          <p:cNvPicPr>
            <a:picLocks noChangeAspect="1"/>
          </p:cNvPicPr>
          <p:nvPr/>
        </p:nvPicPr>
        <p:blipFill>
          <a:blip r:embed="rId5"/>
          <a:stretch>
            <a:fillRect/>
          </a:stretch>
        </p:blipFill>
        <p:spPr>
          <a:xfrm>
            <a:off x="1299614" y="1647887"/>
            <a:ext cx="891783" cy="1007190"/>
          </a:xfrm>
          <a:prstGeom prst="rect">
            <a:avLst/>
          </a:prstGeom>
        </p:spPr>
      </p:pic>
      <p:sp>
        <p:nvSpPr>
          <p:cNvPr id="18" name="Oval 17">
            <a:extLst>
              <a:ext uri="{FF2B5EF4-FFF2-40B4-BE49-F238E27FC236}">
                <a16:creationId xmlns:a16="http://schemas.microsoft.com/office/drawing/2014/main" id="{852897BA-8F4D-6D50-588B-0CBACFAD5612}"/>
              </a:ext>
            </a:extLst>
          </p:cNvPr>
          <p:cNvSpPr/>
          <p:nvPr/>
        </p:nvSpPr>
        <p:spPr>
          <a:xfrm>
            <a:off x="11177081" y="2839181"/>
            <a:ext cx="471381" cy="172309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Arrow Connector 5">
            <a:extLst>
              <a:ext uri="{FF2B5EF4-FFF2-40B4-BE49-F238E27FC236}">
                <a16:creationId xmlns:a16="http://schemas.microsoft.com/office/drawing/2014/main" id="{0A897181-F5BA-DE6A-04E5-9EEFC515FC93}"/>
              </a:ext>
            </a:extLst>
          </p:cNvPr>
          <p:cNvCxnSpPr>
            <a:cxnSpLocks/>
          </p:cNvCxnSpPr>
          <p:nvPr/>
        </p:nvCxnSpPr>
        <p:spPr>
          <a:xfrm>
            <a:off x="2519464" y="3686783"/>
            <a:ext cx="0" cy="102140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57C54ABA-0E47-1DFB-D786-01C5D028CCFC}"/>
              </a:ext>
            </a:extLst>
          </p:cNvPr>
          <p:cNvCxnSpPr>
            <a:cxnSpLocks/>
          </p:cNvCxnSpPr>
          <p:nvPr/>
        </p:nvCxnSpPr>
        <p:spPr>
          <a:xfrm>
            <a:off x="3381983" y="1137185"/>
            <a:ext cx="0" cy="102140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443E08BD-9BF7-CD68-A7F5-BF43EB3D891D}"/>
              </a:ext>
            </a:extLst>
          </p:cNvPr>
          <p:cNvCxnSpPr>
            <a:cxnSpLocks/>
          </p:cNvCxnSpPr>
          <p:nvPr/>
        </p:nvCxnSpPr>
        <p:spPr>
          <a:xfrm>
            <a:off x="8800290" y="4051570"/>
            <a:ext cx="0" cy="102140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D59B6B0E-2A4A-8BC3-0F1C-A29E5C98F4B9}"/>
              </a:ext>
            </a:extLst>
          </p:cNvPr>
          <p:cNvCxnSpPr>
            <a:cxnSpLocks/>
          </p:cNvCxnSpPr>
          <p:nvPr/>
        </p:nvCxnSpPr>
        <p:spPr>
          <a:xfrm>
            <a:off x="10560996" y="2328479"/>
            <a:ext cx="0" cy="102140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420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Index of relative abundance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lnSpcReduction="10000"/>
          </a:bodyPr>
          <a:lstStyle/>
          <a:p>
            <a:r>
              <a:rPr lang="en-US" dirty="0"/>
              <a:t>Model comparison</a:t>
            </a:r>
          </a:p>
          <a:p>
            <a:pPr lvl="1"/>
            <a:r>
              <a:rPr lang="en-US" dirty="0"/>
              <a:t>Old &amp; new models indicate declines 2002-3/4, slow recovery through 2010</a:t>
            </a:r>
          </a:p>
          <a:p>
            <a:pPr lvl="1"/>
            <a:r>
              <a:rPr lang="en-US" dirty="0"/>
              <a:t>Old &amp; new models show time-series-low abundance in 2013</a:t>
            </a:r>
          </a:p>
          <a:p>
            <a:pPr lvl="1"/>
            <a:r>
              <a:rPr lang="en-US" dirty="0"/>
              <a:t>Old &amp; new models show increasing population since 2013, hit time-series-high abundance in 2019</a:t>
            </a:r>
          </a:p>
          <a:p>
            <a:pPr marL="457200" lvl="1" indent="0">
              <a:buNone/>
            </a:pPr>
            <a:r>
              <a:rPr lang="en-US" sz="1000" dirty="0"/>
              <a:t> </a:t>
            </a:r>
          </a:p>
          <a:p>
            <a:r>
              <a:rPr lang="en-US" dirty="0"/>
              <a:t>Ecological meaning</a:t>
            </a:r>
          </a:p>
          <a:p>
            <a:pPr lvl="1"/>
            <a:r>
              <a:rPr lang="en-US" dirty="0"/>
              <a:t>Matching trends regardless of differing spatial extents highlights how GOM is the driver of US BFT abundance</a:t>
            </a:r>
          </a:p>
          <a:p>
            <a:pPr lvl="1"/>
            <a:r>
              <a:rPr lang="en-US" dirty="0"/>
              <a:t>What caused the rapid drop at 2013?</a:t>
            </a:r>
          </a:p>
          <a:p>
            <a:pPr lvl="2"/>
            <a:r>
              <a:rPr lang="en-US" dirty="0"/>
              <a:t>Continuation of decline beginning in 2010?</a:t>
            </a:r>
          </a:p>
          <a:p>
            <a:pPr lvl="2"/>
            <a:r>
              <a:rPr lang="en-US" dirty="0"/>
              <a:t>“Wicked Tuna Effect” after new entrants from 2012 premiere?</a:t>
            </a:r>
          </a:p>
          <a:p>
            <a:pPr lvl="2"/>
            <a:r>
              <a:rPr lang="en-US" dirty="0"/>
              <a:t>Lagging disturbance effect of massive marine heatwave in 2012?</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7711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37" name="Picture 36" descr="A map of northern hemisphere&#10;&#10;Description automatically generated">
            <a:extLst>
              <a:ext uri="{FF2B5EF4-FFF2-40B4-BE49-F238E27FC236}">
                <a16:creationId xmlns:a16="http://schemas.microsoft.com/office/drawing/2014/main" id="{301E8325-57CC-E7B2-5F00-EE79D9EB5A99}"/>
              </a:ext>
            </a:extLst>
          </p:cNvPr>
          <p:cNvPicPr>
            <a:picLocks noChangeAspect="1"/>
          </p:cNvPicPr>
          <p:nvPr/>
        </p:nvPicPr>
        <p:blipFill rotWithShape="1">
          <a:blip r:embed="rId3">
            <a:extLst>
              <a:ext uri="{28A0092B-C50C-407E-A947-70E740481C1C}">
                <a14:useLocalDpi xmlns:a14="http://schemas.microsoft.com/office/drawing/2010/main" val="0"/>
              </a:ext>
            </a:extLst>
          </a:blip>
          <a:srcRect t="5444" r="18171" b="5155"/>
          <a:stretch/>
        </p:blipFill>
        <p:spPr>
          <a:xfrm>
            <a:off x="2740782" y="701834"/>
            <a:ext cx="5634734" cy="6156166"/>
          </a:xfrm>
          <a:prstGeom prst="rect">
            <a:avLst/>
          </a:prstGeom>
        </p:spPr>
      </p:pic>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Mapping spatial density</a:t>
            </a:r>
          </a:p>
        </p:txBody>
      </p:sp>
      <p:cxnSp>
        <p:nvCxnSpPr>
          <p:cNvPr id="15" name="Straight Arrow Connector 14">
            <a:extLst>
              <a:ext uri="{FF2B5EF4-FFF2-40B4-BE49-F238E27FC236}">
                <a16:creationId xmlns:a16="http://schemas.microsoft.com/office/drawing/2014/main" id="{62721422-67BB-775E-04FB-D944CF2F3E1F}"/>
              </a:ext>
            </a:extLst>
          </p:cNvPr>
          <p:cNvCxnSpPr>
            <a:cxnSpLocks/>
          </p:cNvCxnSpPr>
          <p:nvPr/>
        </p:nvCxnSpPr>
        <p:spPr>
          <a:xfrm>
            <a:off x="2627453" y="2963119"/>
            <a:ext cx="2051551" cy="1018572"/>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7A46953E-B81C-F759-F3DA-05B2CCB76434}"/>
              </a:ext>
            </a:extLst>
          </p:cNvPr>
          <p:cNvSpPr txBox="1"/>
          <p:nvPr/>
        </p:nvSpPr>
        <p:spPr>
          <a:xfrm>
            <a:off x="1013466" y="2398407"/>
            <a:ext cx="1702197"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Persistent </a:t>
            </a:r>
            <a:br>
              <a:rPr kumimoji="0" lang="en-US" sz="2800" b="0" i="0" u="none" strike="noStrike" kern="1200" cap="none" spc="0" normalizeH="0" baseline="0" noProof="0" dirty="0">
                <a:ln>
                  <a:noFill/>
                </a:ln>
                <a:solidFill>
                  <a:prstClr val="black"/>
                </a:solidFill>
                <a:effectLst/>
                <a:uLnTx/>
                <a:uFillTx/>
                <a:latin typeface="Calibri"/>
                <a:ea typeface="+mn-ea"/>
                <a:cs typeface="+mn-cs"/>
              </a:rPr>
            </a:br>
            <a:r>
              <a:rPr kumimoji="0" lang="en-US" sz="2800" b="0" i="0" u="none" strike="noStrike" kern="1200" cap="none" spc="0" normalizeH="0" baseline="0" noProof="0" dirty="0">
                <a:ln>
                  <a:noFill/>
                </a:ln>
                <a:solidFill>
                  <a:prstClr val="black"/>
                </a:solidFill>
                <a:effectLst/>
                <a:uLnTx/>
                <a:uFillTx/>
                <a:latin typeface="Calibri"/>
                <a:ea typeface="+mn-ea"/>
                <a:cs typeface="+mn-cs"/>
              </a:rPr>
              <a:t>hot spot</a:t>
            </a:r>
          </a:p>
        </p:txBody>
      </p:sp>
      <p:cxnSp>
        <p:nvCxnSpPr>
          <p:cNvPr id="17" name="Straight Arrow Connector 16">
            <a:extLst>
              <a:ext uri="{FF2B5EF4-FFF2-40B4-BE49-F238E27FC236}">
                <a16:creationId xmlns:a16="http://schemas.microsoft.com/office/drawing/2014/main" id="{3D688E2A-1C40-FBA9-21CB-94FD29DEC23D}"/>
              </a:ext>
            </a:extLst>
          </p:cNvPr>
          <p:cNvCxnSpPr>
            <a:cxnSpLocks/>
            <a:stCxn id="20" idx="1"/>
          </p:cNvCxnSpPr>
          <p:nvPr/>
        </p:nvCxnSpPr>
        <p:spPr>
          <a:xfrm flipH="1">
            <a:off x="6840574" y="2689462"/>
            <a:ext cx="1957493" cy="55269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50BF7D2A-7941-45CD-EEA9-B1836CD7B7A5}"/>
              </a:ext>
            </a:extLst>
          </p:cNvPr>
          <p:cNvSpPr txBox="1"/>
          <p:nvPr/>
        </p:nvSpPr>
        <p:spPr>
          <a:xfrm>
            <a:off x="8798067" y="1904632"/>
            <a:ext cx="2428870" cy="156966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Difficult to assess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abundance within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area east of 69°,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low confidence.</a:t>
            </a:r>
          </a:p>
        </p:txBody>
      </p:sp>
      <p:cxnSp>
        <p:nvCxnSpPr>
          <p:cNvPr id="40" name="Straight Arrow Connector 39">
            <a:extLst>
              <a:ext uri="{FF2B5EF4-FFF2-40B4-BE49-F238E27FC236}">
                <a16:creationId xmlns:a16="http://schemas.microsoft.com/office/drawing/2014/main" id="{DA82916A-5FB2-42FD-B39C-7E07652314C4}"/>
              </a:ext>
            </a:extLst>
          </p:cNvPr>
          <p:cNvCxnSpPr>
            <a:cxnSpLocks/>
            <a:stCxn id="41" idx="3"/>
          </p:cNvCxnSpPr>
          <p:nvPr/>
        </p:nvCxnSpPr>
        <p:spPr>
          <a:xfrm flipV="1">
            <a:off x="2740780" y="4926245"/>
            <a:ext cx="1594514" cy="654998"/>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2EE5AA44-85FD-F7D7-4191-5DFB10568116}"/>
              </a:ext>
            </a:extLst>
          </p:cNvPr>
          <p:cNvSpPr txBox="1"/>
          <p:nvPr/>
        </p:nvSpPr>
        <p:spPr>
          <a:xfrm>
            <a:off x="1038583" y="5104189"/>
            <a:ext cx="1702197"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Persistent </a:t>
            </a:r>
            <a:br>
              <a:rPr kumimoji="0" lang="en-US" sz="2800" b="0" i="0" u="none" strike="noStrike" kern="1200" cap="none" spc="0" normalizeH="0" baseline="0" noProof="0" dirty="0">
                <a:ln>
                  <a:noFill/>
                </a:ln>
                <a:solidFill>
                  <a:prstClr val="black"/>
                </a:solidFill>
                <a:effectLst/>
                <a:uLnTx/>
                <a:uFillTx/>
                <a:latin typeface="Calibri"/>
                <a:ea typeface="+mn-ea"/>
                <a:cs typeface="+mn-cs"/>
              </a:rPr>
            </a:br>
            <a:r>
              <a:rPr kumimoji="0" lang="en-US" sz="2800" b="0" i="0" u="none" strike="noStrike" kern="1200" cap="none" spc="0" normalizeH="0" baseline="0" noProof="0" dirty="0">
                <a:ln>
                  <a:noFill/>
                </a:ln>
                <a:solidFill>
                  <a:prstClr val="black"/>
                </a:solidFill>
                <a:effectLst/>
                <a:uLnTx/>
                <a:uFillTx/>
                <a:latin typeface="Calibri"/>
                <a:ea typeface="+mn-ea"/>
                <a:cs typeface="+mn-cs"/>
              </a:rPr>
              <a:t>cold spot</a:t>
            </a:r>
          </a:p>
        </p:txBody>
      </p:sp>
      <p:pic>
        <p:nvPicPr>
          <p:cNvPr id="43" name="Picture 42" descr="A map of northern hemisphere&#10;&#10;Description automatically generated">
            <a:extLst>
              <a:ext uri="{FF2B5EF4-FFF2-40B4-BE49-F238E27FC236}">
                <a16:creationId xmlns:a16="http://schemas.microsoft.com/office/drawing/2014/main" id="{AC8FED9A-9890-0C62-C2F7-D1E291D206C7}"/>
              </a:ext>
            </a:extLst>
          </p:cNvPr>
          <p:cNvPicPr>
            <a:picLocks noChangeAspect="1"/>
          </p:cNvPicPr>
          <p:nvPr/>
        </p:nvPicPr>
        <p:blipFill rotWithShape="1">
          <a:blip r:embed="rId4">
            <a:extLst>
              <a:ext uri="{28A0092B-C50C-407E-A947-70E740481C1C}">
                <a14:useLocalDpi xmlns:a14="http://schemas.microsoft.com/office/drawing/2010/main" val="0"/>
              </a:ext>
            </a:extLst>
          </a:blip>
          <a:srcRect l="83712" t="36578" r="2550" b="38091"/>
          <a:stretch/>
        </p:blipFill>
        <p:spPr>
          <a:xfrm>
            <a:off x="8512043" y="4709071"/>
            <a:ext cx="946003" cy="1744341"/>
          </a:xfrm>
          <a:prstGeom prst="rect">
            <a:avLst/>
          </a:prstGeom>
        </p:spPr>
      </p:pic>
      <p:sp>
        <p:nvSpPr>
          <p:cNvPr id="45" name="TextBox 44">
            <a:extLst>
              <a:ext uri="{FF2B5EF4-FFF2-40B4-BE49-F238E27FC236}">
                <a16:creationId xmlns:a16="http://schemas.microsoft.com/office/drawing/2014/main" id="{A9AD1C9C-434E-4719-4689-5E76D4C005A5}"/>
              </a:ext>
            </a:extLst>
          </p:cNvPr>
          <p:cNvSpPr txBox="1"/>
          <p:nvPr/>
        </p:nvSpPr>
        <p:spPr>
          <a:xfrm>
            <a:off x="8346934" y="4168538"/>
            <a:ext cx="1229824" cy="646331"/>
          </a:xfrm>
          <a:prstGeom prst="rect">
            <a:avLst/>
          </a:prstGeom>
          <a:noFill/>
        </p:spPr>
        <p:txBody>
          <a:bodyPr wrap="none" rtlCol="0">
            <a:spAutoFit/>
          </a:bodyPr>
          <a:lstStyle/>
          <a:p>
            <a:pPr algn="ctr"/>
            <a:r>
              <a:rPr lang="en-US" dirty="0"/>
              <a:t>Scaled</a:t>
            </a:r>
          </a:p>
          <a:p>
            <a:pPr algn="ctr"/>
            <a:r>
              <a:rPr lang="en-US" dirty="0"/>
              <a:t>log(</a:t>
            </a:r>
            <a:r>
              <a:rPr lang="en-US" dirty="0" err="1"/>
              <a:t>Abund</a:t>
            </a:r>
            <a:r>
              <a:rPr lang="en-US" dirty="0"/>
              <a:t>)</a:t>
            </a:r>
          </a:p>
        </p:txBody>
      </p:sp>
    </p:spTree>
    <p:extLst>
      <p:ext uri="{BB962C8B-B14F-4D97-AF65-F5344CB8AC3E}">
        <p14:creationId xmlns:p14="http://schemas.microsoft.com/office/powerpoint/2010/main" val="50681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8" name="Picture 7" descr="A graph showing the growth of gravity&#10;&#10;Description automatically generated">
            <a:extLst>
              <a:ext uri="{FF2B5EF4-FFF2-40B4-BE49-F238E27FC236}">
                <a16:creationId xmlns:a16="http://schemas.microsoft.com/office/drawing/2014/main" id="{97A19066-C8B3-3B5C-456A-68E98264CAB0}"/>
              </a:ext>
            </a:extLst>
          </p:cNvPr>
          <p:cNvPicPr>
            <a:picLocks noChangeAspect="1"/>
          </p:cNvPicPr>
          <p:nvPr/>
        </p:nvPicPr>
        <p:blipFill>
          <a:blip r:embed="rId3"/>
          <a:stretch>
            <a:fillRect/>
          </a:stretch>
        </p:blipFill>
        <p:spPr>
          <a:xfrm>
            <a:off x="908314" y="1043636"/>
            <a:ext cx="10375370" cy="5187686"/>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a:extLst>
              <a:ext uri="{FF2B5EF4-FFF2-40B4-BE49-F238E27FC236}">
                <a16:creationId xmlns:a16="http://schemas.microsoft.com/office/drawing/2014/main" id="{CA60CA26-EDE8-B7EC-1B7F-9BE992193370}"/>
              </a:ext>
            </a:extLst>
          </p:cNvPr>
          <p:cNvSpPr/>
          <p:nvPr/>
        </p:nvSpPr>
        <p:spPr>
          <a:xfrm>
            <a:off x="10562138" y="2835797"/>
            <a:ext cx="359923" cy="248235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4691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6" name="Picture 5" descr="A graph showing the growth of gravity&#10;&#10;Description automatically generated">
            <a:extLst>
              <a:ext uri="{FF2B5EF4-FFF2-40B4-BE49-F238E27FC236}">
                <a16:creationId xmlns:a16="http://schemas.microsoft.com/office/drawing/2014/main" id="{BC72A5F0-1F4F-531A-95A1-3C9CA3149092}"/>
              </a:ext>
            </a:extLst>
          </p:cNvPr>
          <p:cNvPicPr>
            <a:picLocks noChangeAspect="1"/>
          </p:cNvPicPr>
          <p:nvPr/>
        </p:nvPicPr>
        <p:blipFill>
          <a:blip r:embed="rId3"/>
          <a:stretch>
            <a:fillRect/>
          </a:stretch>
        </p:blipFill>
        <p:spPr>
          <a:xfrm>
            <a:off x="908314" y="1043634"/>
            <a:ext cx="10375372" cy="518768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a:extLst>
              <a:ext uri="{FF2B5EF4-FFF2-40B4-BE49-F238E27FC236}">
                <a16:creationId xmlns:a16="http://schemas.microsoft.com/office/drawing/2014/main" id="{CA60CA26-EDE8-B7EC-1B7F-9BE992193370}"/>
              </a:ext>
            </a:extLst>
          </p:cNvPr>
          <p:cNvSpPr/>
          <p:nvPr/>
        </p:nvSpPr>
        <p:spPr>
          <a:xfrm>
            <a:off x="10562138" y="2340865"/>
            <a:ext cx="359923" cy="229697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01830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dirty="0"/>
              <a:t>Goals</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pPr marL="0" indent="0" algn="ctr">
              <a:buNone/>
            </a:pPr>
            <a:r>
              <a:rPr lang="en-US" i="1" dirty="0">
                <a:effectLst/>
                <a:latin typeface="Arial" panose="020B0604020202020204" pitchFamily="34" charset="0"/>
                <a:ea typeface="Times New Roman" panose="02020603050405020304" pitchFamily="18" charset="0"/>
                <a:cs typeface="Arial" panose="020B0604020202020204" pitchFamily="34" charset="0"/>
              </a:rPr>
              <a:t>Apply spatial-temporal models to develop improved indices of abundance for the western BFT stock</a:t>
            </a:r>
          </a:p>
          <a:p>
            <a:pPr marL="0" indent="0" algn="ctr">
              <a:buNone/>
            </a:pPr>
            <a:endParaRPr lang="en-US" i="1" dirty="0">
              <a:latin typeface="Arial" panose="020B0604020202020204" pitchFamily="34" charset="0"/>
              <a:ea typeface="Times New Roman" panose="02020603050405020304" pitchFamily="18" charset="0"/>
              <a:cs typeface="Arial" panose="020B0604020202020204" pitchFamily="34" charset="0"/>
            </a:endParaRPr>
          </a:p>
          <a:p>
            <a:pPr marL="514350" indent="-514350">
              <a:buAutoNum type="arabicPeriod"/>
            </a:pPr>
            <a:r>
              <a:rPr lang="en-US" dirty="0">
                <a:effectLst/>
                <a:latin typeface="Arial" panose="020B0604020202020204" pitchFamily="34" charset="0"/>
                <a:ea typeface="Times New Roman" panose="02020603050405020304" pitchFamily="18" charset="0"/>
                <a:cs typeface="Arial" panose="020B0604020202020204" pitchFamily="34" charset="0"/>
              </a:rPr>
              <a:t>Apply VAST modeling to US-only large BFT data, making use of concurrently-developed VAST model of prey density</a:t>
            </a:r>
          </a:p>
          <a:p>
            <a:pPr marL="514350" indent="-514350">
              <a:buAutoNum type="arabicPeriod"/>
            </a:pPr>
            <a:r>
              <a:rPr lang="en-US" dirty="0">
                <a:latin typeface="Arial" panose="020B0604020202020204" pitchFamily="34" charset="0"/>
                <a:ea typeface="Times New Roman" panose="02020603050405020304" pitchFamily="18" charset="0"/>
                <a:cs typeface="Arial" panose="020B0604020202020204" pitchFamily="34" charset="0"/>
              </a:rPr>
              <a:t>Apply VAST modeling to joint US-Canadian large BFT data, cannot use prey density as a covariate due to lack of data</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93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lnSpcReduction="10000"/>
          </a:bodyPr>
          <a:lstStyle/>
          <a:p>
            <a:r>
              <a:rPr lang="en-US" dirty="0"/>
              <a:t>Model comparison</a:t>
            </a:r>
          </a:p>
          <a:p>
            <a:pPr lvl="1"/>
            <a:r>
              <a:rPr lang="en-US" dirty="0"/>
              <a:t>Old model: 1km/ </a:t>
            </a:r>
            <a:r>
              <a:rPr lang="en-US" dirty="0" err="1"/>
              <a:t>yr</a:t>
            </a:r>
            <a:r>
              <a:rPr lang="en-US" dirty="0"/>
              <a:t> northward and 2km/ </a:t>
            </a:r>
            <a:r>
              <a:rPr lang="en-US" dirty="0" err="1"/>
              <a:t>yr</a:t>
            </a:r>
            <a:r>
              <a:rPr lang="en-US" dirty="0"/>
              <a:t> eastward shift, but uses entire US continental shelf, 1993-2020</a:t>
            </a:r>
          </a:p>
          <a:p>
            <a:pPr lvl="1"/>
            <a:r>
              <a:rPr lang="en-US" dirty="0"/>
              <a:t>Updated model: 0.07 km/ </a:t>
            </a:r>
            <a:r>
              <a:rPr lang="en-US" dirty="0" err="1"/>
              <a:t>yr</a:t>
            </a:r>
            <a:r>
              <a:rPr lang="en-US" dirty="0"/>
              <a:t> SOUTH and 0.02 km/ </a:t>
            </a:r>
            <a:r>
              <a:rPr lang="en-US" dirty="0" err="1"/>
              <a:t>yr</a:t>
            </a:r>
            <a:r>
              <a:rPr lang="en-US" dirty="0"/>
              <a:t> WEST in Gulf of Maine, 2002-2021</a:t>
            </a:r>
          </a:p>
          <a:p>
            <a:pPr marL="457200" lvl="1" indent="0">
              <a:buNone/>
            </a:pPr>
            <a:r>
              <a:rPr lang="en-US" sz="1000" dirty="0"/>
              <a:t> </a:t>
            </a:r>
          </a:p>
          <a:p>
            <a:r>
              <a:rPr lang="en-US" dirty="0"/>
              <a:t>Ecological meaning</a:t>
            </a:r>
          </a:p>
          <a:p>
            <a:pPr lvl="1"/>
            <a:r>
              <a:rPr lang="en-US" dirty="0"/>
              <a:t>Fish, fishers, or both are condensing into the near-coastal region of GOM between Gloucester and Portland</a:t>
            </a:r>
          </a:p>
          <a:p>
            <a:pPr lvl="1"/>
            <a:r>
              <a:rPr lang="en-US" dirty="0"/>
              <a:t>Model results could reflect a shift in </a:t>
            </a:r>
            <a:r>
              <a:rPr lang="en-US" dirty="0" err="1"/>
              <a:t>spatio</a:t>
            </a:r>
            <a:r>
              <a:rPr lang="en-US" dirty="0"/>
              <a:t>-temporal effort distribution and intensity more than </a:t>
            </a:r>
            <a:r>
              <a:rPr lang="en-US" dirty="0" err="1"/>
              <a:t>spatio</a:t>
            </a:r>
            <a:r>
              <a:rPr lang="en-US" dirty="0"/>
              <a:t>-temporal changes in BFT productivity or distribution</a:t>
            </a:r>
          </a:p>
          <a:p>
            <a:pPr lvl="1"/>
            <a:r>
              <a:rPr lang="en-US" dirty="0"/>
              <a:t>Dip in 2017: probably driven by unusually high hours-per-catch at </a:t>
            </a:r>
            <a:r>
              <a:rPr lang="en-US" dirty="0" err="1"/>
              <a:t>Fippennies</a:t>
            </a:r>
            <a:r>
              <a:rPr lang="en-US" dirty="0"/>
              <a:t> Ledge, artificially shrinks range inshore. Also notable: SST anomalously cold in 2017 as compared to the rest of the time series.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0585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years&#10;&#10;Description automatically generated with medium confidence">
            <a:extLst>
              <a:ext uri="{FF2B5EF4-FFF2-40B4-BE49-F238E27FC236}">
                <a16:creationId xmlns:a16="http://schemas.microsoft.com/office/drawing/2014/main" id="{3CE14A6E-8659-6718-587A-BFD46FD427AC}"/>
              </a:ext>
            </a:extLst>
          </p:cNvPr>
          <p:cNvPicPr>
            <a:picLocks noChangeAspect="1"/>
          </p:cNvPicPr>
          <p:nvPr/>
        </p:nvPicPr>
        <p:blipFill>
          <a:blip r:embed="rId3"/>
          <a:stretch>
            <a:fillRect/>
          </a:stretch>
        </p:blipFill>
        <p:spPr>
          <a:xfrm>
            <a:off x="1707642" y="1006856"/>
            <a:ext cx="8776716" cy="5851143"/>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Range Edges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a:extLst>
              <a:ext uri="{FF2B5EF4-FFF2-40B4-BE49-F238E27FC236}">
                <a16:creationId xmlns:a16="http://schemas.microsoft.com/office/drawing/2014/main" id="{A19F1B39-BB31-51C6-8633-9A1FFA0614E3}"/>
              </a:ext>
            </a:extLst>
          </p:cNvPr>
          <p:cNvSpPr/>
          <p:nvPr/>
        </p:nvSpPr>
        <p:spPr>
          <a:xfrm>
            <a:off x="9832540" y="1643241"/>
            <a:ext cx="359923" cy="355055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96624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number of years&#10;&#10;Description automatically generated with medium confidence">
            <a:extLst>
              <a:ext uri="{FF2B5EF4-FFF2-40B4-BE49-F238E27FC236}">
                <a16:creationId xmlns:a16="http://schemas.microsoft.com/office/drawing/2014/main" id="{74072B67-B9E0-3D32-2915-4872E30211DF}"/>
              </a:ext>
            </a:extLst>
          </p:cNvPr>
          <p:cNvPicPr>
            <a:picLocks noChangeAspect="1"/>
          </p:cNvPicPr>
          <p:nvPr/>
        </p:nvPicPr>
        <p:blipFill>
          <a:blip r:embed="rId3"/>
          <a:stretch>
            <a:fillRect/>
          </a:stretch>
        </p:blipFill>
        <p:spPr>
          <a:xfrm>
            <a:off x="1707641" y="1006855"/>
            <a:ext cx="8776718" cy="5851145"/>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Range Edges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a:extLst>
              <a:ext uri="{FF2B5EF4-FFF2-40B4-BE49-F238E27FC236}">
                <a16:creationId xmlns:a16="http://schemas.microsoft.com/office/drawing/2014/main" id="{A19F1B39-BB31-51C6-8633-9A1FFA0614E3}"/>
              </a:ext>
            </a:extLst>
          </p:cNvPr>
          <p:cNvSpPr/>
          <p:nvPr/>
        </p:nvSpPr>
        <p:spPr>
          <a:xfrm>
            <a:off x="9832540" y="1643241"/>
            <a:ext cx="359923" cy="355055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3967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a:t>Range edge </a:t>
            </a:r>
            <a:r>
              <a:rPr lang="en-US" dirty="0"/>
              <a:t>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Ecological meaning</a:t>
            </a:r>
          </a:p>
          <a:p>
            <a:pPr lvl="1"/>
            <a:r>
              <a:rPr lang="en-US" dirty="0"/>
              <a:t>0.05 quantile shifts north (~0.10 km/ </a:t>
            </a:r>
            <a:r>
              <a:rPr lang="en-US" dirty="0" err="1"/>
              <a:t>yr</a:t>
            </a:r>
            <a:r>
              <a:rPr lang="en-US" dirty="0"/>
              <a:t>) and east (~0.11 km/ </a:t>
            </a:r>
            <a:r>
              <a:rPr lang="en-US" dirty="0" err="1"/>
              <a:t>yr</a:t>
            </a:r>
            <a:r>
              <a:rPr lang="en-US" dirty="0"/>
              <a:t>)</a:t>
            </a:r>
          </a:p>
          <a:p>
            <a:pPr lvl="1"/>
            <a:r>
              <a:rPr lang="en-US" dirty="0"/>
              <a:t>0.5 quantile shifts SOUTH (~ 0.11 km/</a:t>
            </a:r>
            <a:r>
              <a:rPr lang="en-US" dirty="0" err="1"/>
              <a:t>yr</a:t>
            </a:r>
            <a:r>
              <a:rPr lang="en-US" dirty="0"/>
              <a:t> ) and WEST (~0.18 km/</a:t>
            </a:r>
            <a:r>
              <a:rPr lang="en-US" dirty="0" err="1"/>
              <a:t>yr</a:t>
            </a:r>
            <a:r>
              <a:rPr lang="en-US" dirty="0"/>
              <a:t>)</a:t>
            </a:r>
          </a:p>
          <a:p>
            <a:pPr lvl="1"/>
            <a:r>
              <a:rPr lang="en-US" dirty="0"/>
              <a:t>0.95 quantile is not super informative given artificial break conforming to international boundaries. Tons more tuna in SWNS and GSL not accounted for. But here, shows negligible change</a:t>
            </a:r>
          </a:p>
          <a:p>
            <a:pPr lvl="1"/>
            <a:r>
              <a:rPr lang="en-GB" dirty="0"/>
              <a:t>Overall: slight habitat loss at southwestern corner, while </a:t>
            </a:r>
            <a:r>
              <a:rPr lang="en-US" dirty="0"/>
              <a:t>center</a:t>
            </a:r>
            <a:r>
              <a:rPr lang="en-GB" dirty="0"/>
              <a:t> of gravity and 0.5 quantile show shifts inshore and south</a:t>
            </a:r>
            <a:endParaRPr lang="en-US" dirty="0"/>
          </a:p>
          <a:p>
            <a:pPr lvl="1"/>
            <a:r>
              <a:rPr lang="en-US" dirty="0"/>
              <a:t>Noticeable (though slight) northward habitat compression is concerning given southward shift in fish density and fishing effort over time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5056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7ED9FDA-4899-A1FB-A1FA-8048313B31C4}"/>
              </a:ext>
            </a:extLst>
          </p:cNvPr>
          <p:cNvGrpSpPr/>
          <p:nvPr/>
        </p:nvGrpSpPr>
        <p:grpSpPr>
          <a:xfrm>
            <a:off x="1561726" y="1201408"/>
            <a:ext cx="9068548" cy="4898632"/>
            <a:chOff x="4536110" y="1766103"/>
            <a:chExt cx="7149835" cy="3574918"/>
          </a:xfrm>
        </p:grpSpPr>
        <p:pic>
          <p:nvPicPr>
            <p:cNvPr id="14" name="Picture 13" descr="A graph showing the area occupied&#10;&#10;Description automatically generated">
              <a:extLst>
                <a:ext uri="{FF2B5EF4-FFF2-40B4-BE49-F238E27FC236}">
                  <a16:creationId xmlns:a16="http://schemas.microsoft.com/office/drawing/2014/main" id="{8F4326DF-B3FB-D168-2B14-391C47927B26}"/>
                </a:ext>
              </a:extLst>
            </p:cNvPr>
            <p:cNvPicPr>
              <a:picLocks noChangeAspect="1"/>
            </p:cNvPicPr>
            <p:nvPr/>
          </p:nvPicPr>
          <p:blipFill>
            <a:blip r:embed="rId3"/>
            <a:stretch>
              <a:fillRect/>
            </a:stretch>
          </p:blipFill>
          <p:spPr>
            <a:xfrm>
              <a:off x="4536110" y="1766103"/>
              <a:ext cx="7149835" cy="3574918"/>
            </a:xfrm>
            <a:prstGeom prst="rect">
              <a:avLst/>
            </a:prstGeom>
          </p:spPr>
        </p:pic>
        <p:sp>
          <p:nvSpPr>
            <p:cNvPr id="4" name="Oval 3">
              <a:extLst>
                <a:ext uri="{FF2B5EF4-FFF2-40B4-BE49-F238E27FC236}">
                  <a16:creationId xmlns:a16="http://schemas.microsoft.com/office/drawing/2014/main" id="{68033168-E17E-7F23-41FF-80DDE59345A0}"/>
                </a:ext>
              </a:extLst>
            </p:cNvPr>
            <p:cNvSpPr/>
            <p:nvPr/>
          </p:nvSpPr>
          <p:spPr>
            <a:xfrm>
              <a:off x="11204038" y="2118732"/>
              <a:ext cx="218461" cy="260891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Effective area occupied</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15552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Effective area occupied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Ecological meaning</a:t>
            </a:r>
          </a:p>
          <a:p>
            <a:pPr lvl="1"/>
            <a:r>
              <a:rPr lang="en-US" dirty="0"/>
              <a:t>Small annual decrease in area occupied (average loss 59 sq km/ </a:t>
            </a:r>
            <a:r>
              <a:rPr lang="en-US" dirty="0" err="1"/>
              <a:t>yr</a:t>
            </a:r>
            <a:r>
              <a:rPr lang="en-US" dirty="0"/>
              <a:t>)</a:t>
            </a:r>
          </a:p>
          <a:p>
            <a:pPr lvl="1"/>
            <a:r>
              <a:rPr lang="en-US" dirty="0"/>
              <a:t>Makes sense given northward creep of southern range end</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13428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Relative explanatory power of density covariates</a:t>
            </a:r>
          </a:p>
        </p:txBody>
      </p:sp>
      <p:grpSp>
        <p:nvGrpSpPr>
          <p:cNvPr id="8" name="Group 7">
            <a:extLst>
              <a:ext uri="{FF2B5EF4-FFF2-40B4-BE49-F238E27FC236}">
                <a16:creationId xmlns:a16="http://schemas.microsoft.com/office/drawing/2014/main" id="{6D3E4744-8FBC-F6BC-429F-5CE09BC01206}"/>
              </a:ext>
            </a:extLst>
          </p:cNvPr>
          <p:cNvGrpSpPr/>
          <p:nvPr/>
        </p:nvGrpSpPr>
        <p:grpSpPr>
          <a:xfrm>
            <a:off x="4366851" y="1139918"/>
            <a:ext cx="7625184" cy="5718082"/>
            <a:chOff x="2283408" y="1139918"/>
            <a:chExt cx="7625184" cy="5718082"/>
          </a:xfrm>
        </p:grpSpPr>
        <p:pic>
          <p:nvPicPr>
            <p:cNvPr id="6" name="Picture 5" descr="A graph of different colored lines&#10;&#10;Description automatically generated">
              <a:extLst>
                <a:ext uri="{FF2B5EF4-FFF2-40B4-BE49-F238E27FC236}">
                  <a16:creationId xmlns:a16="http://schemas.microsoft.com/office/drawing/2014/main" id="{F2EF382F-5784-B1FA-4C39-41EF1D5513B8}"/>
                </a:ext>
              </a:extLst>
            </p:cNvPr>
            <p:cNvPicPr>
              <a:picLocks noChangeAspect="1"/>
            </p:cNvPicPr>
            <p:nvPr/>
          </p:nvPicPr>
          <p:blipFill rotWithShape="1">
            <a:blip r:embed="rId3"/>
            <a:srcRect b="2955"/>
            <a:stretch/>
          </p:blipFill>
          <p:spPr>
            <a:xfrm>
              <a:off x="2283408" y="1139918"/>
              <a:ext cx="7625184" cy="5718082"/>
            </a:xfrm>
            <a:prstGeom prst="rect">
              <a:avLst/>
            </a:prstGeom>
          </p:spPr>
        </p:pic>
        <p:sp>
          <p:nvSpPr>
            <p:cNvPr id="7" name="Oval 6">
              <a:extLst>
                <a:ext uri="{FF2B5EF4-FFF2-40B4-BE49-F238E27FC236}">
                  <a16:creationId xmlns:a16="http://schemas.microsoft.com/office/drawing/2014/main" id="{09790787-FE6C-D782-85E0-2BAD4B7C6C4C}"/>
                </a:ext>
              </a:extLst>
            </p:cNvPr>
            <p:cNvSpPr/>
            <p:nvPr/>
          </p:nvSpPr>
          <p:spPr>
            <a:xfrm>
              <a:off x="9326726" y="2525066"/>
              <a:ext cx="359923" cy="309752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0" name="Picture 9" descr="A graph of different sizes and colors&#10;&#10;Description automatically generated with medium confidence">
            <a:extLst>
              <a:ext uri="{FF2B5EF4-FFF2-40B4-BE49-F238E27FC236}">
                <a16:creationId xmlns:a16="http://schemas.microsoft.com/office/drawing/2014/main" id="{01BC85C8-953B-26FB-0A72-AE7863B12231}"/>
              </a:ext>
            </a:extLst>
          </p:cNvPr>
          <p:cNvPicPr>
            <a:picLocks noChangeAspect="1"/>
          </p:cNvPicPr>
          <p:nvPr/>
        </p:nvPicPr>
        <p:blipFill rotWithShape="1">
          <a:blip r:embed="rId4"/>
          <a:srcRect l="50000"/>
          <a:stretch/>
        </p:blipFill>
        <p:spPr>
          <a:xfrm>
            <a:off x="237136" y="1348262"/>
            <a:ext cx="4129715" cy="4728447"/>
          </a:xfrm>
          <a:prstGeom prst="rect">
            <a:avLst/>
          </a:prstGeom>
        </p:spPr>
      </p:pic>
      <p:pic>
        <p:nvPicPr>
          <p:cNvPr id="12" name="Picture 11" descr="A group of colorful buttons&#10;&#10;Description automatically generated with medium confidence">
            <a:extLst>
              <a:ext uri="{FF2B5EF4-FFF2-40B4-BE49-F238E27FC236}">
                <a16:creationId xmlns:a16="http://schemas.microsoft.com/office/drawing/2014/main" id="{1A784BEA-8E73-2A33-6915-89821BADCDC1}"/>
              </a:ext>
            </a:extLst>
          </p:cNvPr>
          <p:cNvPicPr>
            <a:picLocks noChangeAspect="1"/>
          </p:cNvPicPr>
          <p:nvPr/>
        </p:nvPicPr>
        <p:blipFill>
          <a:blip r:embed="rId5"/>
          <a:stretch>
            <a:fillRect/>
          </a:stretch>
        </p:blipFill>
        <p:spPr>
          <a:xfrm>
            <a:off x="732893" y="2157578"/>
            <a:ext cx="980160" cy="1502063"/>
          </a:xfrm>
          <a:prstGeom prst="rect">
            <a:avLst/>
          </a:prstGeom>
        </p:spPr>
      </p:pic>
    </p:spTree>
    <p:extLst>
      <p:ext uri="{BB962C8B-B14F-4D97-AF65-F5344CB8AC3E}">
        <p14:creationId xmlns:p14="http://schemas.microsoft.com/office/powerpoint/2010/main" val="3358471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of different sizes and colors&#10;&#10;Description automatically generated with medium confidence">
            <a:extLst>
              <a:ext uri="{FF2B5EF4-FFF2-40B4-BE49-F238E27FC236}">
                <a16:creationId xmlns:a16="http://schemas.microsoft.com/office/drawing/2014/main" id="{A18FE95E-F8B9-0164-EA18-CF353063DFA1}"/>
              </a:ext>
            </a:extLst>
          </p:cNvPr>
          <p:cNvPicPr>
            <a:picLocks noChangeAspect="1"/>
          </p:cNvPicPr>
          <p:nvPr/>
        </p:nvPicPr>
        <p:blipFill rotWithShape="1">
          <a:blip r:embed="rId3"/>
          <a:srcRect l="502" r="49498"/>
          <a:stretch/>
        </p:blipFill>
        <p:spPr>
          <a:xfrm>
            <a:off x="237136" y="1348262"/>
            <a:ext cx="4129715" cy="4728447"/>
          </a:xfrm>
          <a:prstGeom prst="rect">
            <a:avLst/>
          </a:prstGeom>
        </p:spPr>
      </p:pic>
      <p:grpSp>
        <p:nvGrpSpPr>
          <p:cNvPr id="4" name="Group 3">
            <a:extLst>
              <a:ext uri="{FF2B5EF4-FFF2-40B4-BE49-F238E27FC236}">
                <a16:creationId xmlns:a16="http://schemas.microsoft.com/office/drawing/2014/main" id="{AD101E07-1A3B-87CD-B89D-929CA4F0B7E5}"/>
              </a:ext>
            </a:extLst>
          </p:cNvPr>
          <p:cNvGrpSpPr/>
          <p:nvPr/>
        </p:nvGrpSpPr>
        <p:grpSpPr>
          <a:xfrm>
            <a:off x="4366851" y="1139918"/>
            <a:ext cx="7625184" cy="5718082"/>
            <a:chOff x="2283408" y="1139918"/>
            <a:chExt cx="7625184" cy="5718082"/>
          </a:xfrm>
        </p:grpSpPr>
        <p:pic>
          <p:nvPicPr>
            <p:cNvPr id="5" name="Picture 4" descr="A graph of different colored lines&#10;&#10;Description automatically generated">
              <a:extLst>
                <a:ext uri="{FF2B5EF4-FFF2-40B4-BE49-F238E27FC236}">
                  <a16:creationId xmlns:a16="http://schemas.microsoft.com/office/drawing/2014/main" id="{C47F7B58-D833-42D5-D658-A94CBB743E11}"/>
                </a:ext>
              </a:extLst>
            </p:cNvPr>
            <p:cNvPicPr>
              <a:picLocks noChangeAspect="1"/>
            </p:cNvPicPr>
            <p:nvPr/>
          </p:nvPicPr>
          <p:blipFill rotWithShape="1">
            <a:blip r:embed="rId4"/>
            <a:srcRect b="2955"/>
            <a:stretch/>
          </p:blipFill>
          <p:spPr>
            <a:xfrm>
              <a:off x="2283408" y="1139918"/>
              <a:ext cx="7625184" cy="5718082"/>
            </a:xfrm>
            <a:prstGeom prst="rect">
              <a:avLst/>
            </a:prstGeom>
          </p:spPr>
        </p:pic>
        <p:sp>
          <p:nvSpPr>
            <p:cNvPr id="9" name="Oval 8">
              <a:extLst>
                <a:ext uri="{FF2B5EF4-FFF2-40B4-BE49-F238E27FC236}">
                  <a16:creationId xmlns:a16="http://schemas.microsoft.com/office/drawing/2014/main" id="{849AA0DB-F7C1-3BB5-EA22-FD4FE775FCD4}"/>
                </a:ext>
              </a:extLst>
            </p:cNvPr>
            <p:cNvSpPr/>
            <p:nvPr/>
          </p:nvSpPr>
          <p:spPr>
            <a:xfrm>
              <a:off x="9326726" y="2165141"/>
              <a:ext cx="359923" cy="1881566"/>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Relative explanatory power of density covariates</a:t>
            </a:r>
          </a:p>
        </p:txBody>
      </p:sp>
      <p:pic>
        <p:nvPicPr>
          <p:cNvPr id="12" name="Picture 11" descr="A group of colorful buttons&#10;&#10;Description automatically generated with medium confidence">
            <a:extLst>
              <a:ext uri="{FF2B5EF4-FFF2-40B4-BE49-F238E27FC236}">
                <a16:creationId xmlns:a16="http://schemas.microsoft.com/office/drawing/2014/main" id="{1A784BEA-8E73-2A33-6915-89821BADCDC1}"/>
              </a:ext>
            </a:extLst>
          </p:cNvPr>
          <p:cNvPicPr>
            <a:picLocks noChangeAspect="1"/>
          </p:cNvPicPr>
          <p:nvPr/>
        </p:nvPicPr>
        <p:blipFill>
          <a:blip r:embed="rId5"/>
          <a:stretch>
            <a:fillRect/>
          </a:stretch>
        </p:blipFill>
        <p:spPr>
          <a:xfrm>
            <a:off x="732893" y="1926937"/>
            <a:ext cx="980160" cy="1502063"/>
          </a:xfrm>
          <a:prstGeom prst="rect">
            <a:avLst/>
          </a:prstGeom>
        </p:spPr>
      </p:pic>
    </p:spTree>
    <p:extLst>
      <p:ext uri="{BB962C8B-B14F-4D97-AF65-F5344CB8AC3E}">
        <p14:creationId xmlns:p14="http://schemas.microsoft.com/office/powerpoint/2010/main" val="146323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Relative explanatory power of covariates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Model comparison</a:t>
            </a:r>
          </a:p>
          <a:p>
            <a:pPr lvl="1"/>
            <a:r>
              <a:rPr lang="en-US" dirty="0"/>
              <a:t>Previous models found center of gravity shifts driven mostly by SST, that carries through to this model</a:t>
            </a:r>
          </a:p>
          <a:p>
            <a:pPr marL="457200" lvl="1" indent="0">
              <a:buNone/>
            </a:pPr>
            <a:r>
              <a:rPr lang="en-US" sz="1000" dirty="0"/>
              <a:t> </a:t>
            </a:r>
          </a:p>
          <a:p>
            <a:r>
              <a:rPr lang="en-US" dirty="0"/>
              <a:t>Ecological meaning</a:t>
            </a:r>
          </a:p>
          <a:p>
            <a:pPr lvl="1"/>
            <a:r>
              <a:rPr lang="en-US" dirty="0"/>
              <a:t>AMO has little explanatory power for center of gravity shifts</a:t>
            </a:r>
          </a:p>
          <a:p>
            <a:pPr lvl="1"/>
            <a:r>
              <a:rPr lang="en-US" dirty="0"/>
              <a:t>Bathymetry and Prey as single covariates produce similar COG trends (except 2011-2013) and contribute little explanatory power</a:t>
            </a:r>
          </a:p>
          <a:p>
            <a:pPr lvl="1"/>
            <a:r>
              <a:rPr lang="en-US" dirty="0"/>
              <a:t>Bathymetry is temporally static, but the depth preference of fishermen (and perhaps the fish themselves) is not.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4533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14FF4-A5A6-1007-DD67-1C9B4CB7ABA9}"/>
              </a:ext>
            </a:extLst>
          </p:cNvPr>
          <p:cNvPicPr>
            <a:picLocks noChangeAspect="1"/>
          </p:cNvPicPr>
          <p:nvPr/>
        </p:nvPicPr>
        <p:blipFill>
          <a:blip r:embed="rId3"/>
          <a:stretch>
            <a:fillRect/>
          </a:stretch>
        </p:blipFill>
        <p:spPr>
          <a:xfrm>
            <a:off x="482653" y="715359"/>
            <a:ext cx="11226694" cy="6118856"/>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Density Covariate Marginal Effects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04471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dirty="0"/>
              <a:t>Goals</a:t>
            </a:r>
          </a:p>
        </p:txBody>
      </p:sp>
      <p:sp>
        <p:nvSpPr>
          <p:cNvPr id="10" name="Content Placeholder 2">
            <a:extLst>
              <a:ext uri="{FF2B5EF4-FFF2-40B4-BE49-F238E27FC236}">
                <a16:creationId xmlns:a16="http://schemas.microsoft.com/office/drawing/2014/main" id="{DC9B44D3-854C-6422-1E79-3B0396136A76}"/>
              </a:ext>
            </a:extLst>
          </p:cNvPr>
          <p:cNvSpPr>
            <a:spLocks noGrp="1"/>
          </p:cNvSpPr>
          <p:nvPr>
            <p:ph idx="1"/>
          </p:nvPr>
        </p:nvSpPr>
        <p:spPr>
          <a:xfrm>
            <a:off x="646176" y="957038"/>
            <a:ext cx="10899648" cy="5169126"/>
          </a:xfrm>
        </p:spPr>
        <p:txBody>
          <a:bodyPr anchor="ctr">
            <a:normAutofit/>
          </a:bodyPr>
          <a:lstStyle/>
          <a:p>
            <a:pPr marL="0" indent="0" algn="ctr">
              <a:buNone/>
            </a:pPr>
            <a:r>
              <a:rPr lang="en-US" i="1" dirty="0">
                <a:effectLst/>
                <a:latin typeface="Arial" panose="020B0604020202020204" pitchFamily="34" charset="0"/>
                <a:ea typeface="Times New Roman" panose="02020603050405020304" pitchFamily="18" charset="0"/>
                <a:cs typeface="Arial" panose="020B0604020202020204" pitchFamily="34" charset="0"/>
              </a:rPr>
              <a:t>Apply spatial-temporal models to develop improved indices of abundance for the western BFT stock</a:t>
            </a:r>
          </a:p>
          <a:p>
            <a:pPr marL="0" indent="0" algn="ctr">
              <a:buNone/>
            </a:pPr>
            <a:endParaRPr lang="en-US" i="1" dirty="0">
              <a:latin typeface="Arial" panose="020B0604020202020204" pitchFamily="34" charset="0"/>
              <a:ea typeface="Times New Roman" panose="02020603050405020304" pitchFamily="18" charset="0"/>
              <a:cs typeface="Arial" panose="020B0604020202020204" pitchFamily="34" charset="0"/>
            </a:endParaRPr>
          </a:p>
          <a:p>
            <a:pPr marL="514350" indent="-514350">
              <a:buAutoNum type="arabicPeriod"/>
            </a:pPr>
            <a:r>
              <a:rPr lang="en-US" dirty="0">
                <a:effectLst/>
                <a:latin typeface="Arial" panose="020B0604020202020204" pitchFamily="34" charset="0"/>
                <a:ea typeface="Times New Roman" panose="02020603050405020304" pitchFamily="18" charset="0"/>
                <a:cs typeface="Arial" panose="020B0604020202020204" pitchFamily="34" charset="0"/>
              </a:rPr>
              <a:t>Apply VAST modeling to US-only large BFT data, making use of concurrently-developed VAST model of prey density</a:t>
            </a:r>
          </a:p>
          <a:p>
            <a:pPr marL="514350" indent="-514350">
              <a:buAutoNum type="arabicPeriod"/>
            </a:pPr>
            <a:r>
              <a:rPr lang="en-US" dirty="0">
                <a:solidFill>
                  <a:schemeClr val="bg1">
                    <a:lumMod val="75000"/>
                  </a:schemeClr>
                </a:solidFill>
                <a:latin typeface="Arial" panose="020B0604020202020204" pitchFamily="34" charset="0"/>
                <a:ea typeface="Times New Roman" panose="02020603050405020304" pitchFamily="18" charset="0"/>
                <a:cs typeface="Arial" panose="020B0604020202020204" pitchFamily="34" charset="0"/>
              </a:rPr>
              <a:t>Apply VAST modeling to joint US-Canadian large BFT data, cannot use prey density as a covariate due to lack of data</a:t>
            </a:r>
            <a:endParaRPr lang="en-US" dirty="0">
              <a:solidFill>
                <a:schemeClr val="bg1">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794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marginal effects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Ecological meaning</a:t>
            </a:r>
          </a:p>
          <a:p>
            <a:pPr lvl="1"/>
            <a:r>
              <a:rPr lang="en-US" dirty="0"/>
              <a:t>All marginal effects shown are for first linear predictor (presence/absence)</a:t>
            </a:r>
          </a:p>
          <a:p>
            <a:pPr lvl="1"/>
            <a:r>
              <a:rPr lang="en-US" dirty="0"/>
              <a:t>Increasing AMO strength increases presence likelihood, near-linear</a:t>
            </a:r>
          </a:p>
          <a:p>
            <a:pPr lvl="1"/>
            <a:r>
              <a:rPr lang="en-US" dirty="0"/>
              <a:t>Depth relationship hard to assess given strong nearshore feature preference of fishermen. Unsure if presence increases with depth to this degree after ~105m.</a:t>
            </a:r>
          </a:p>
          <a:p>
            <a:pPr lvl="1"/>
            <a:r>
              <a:rPr lang="en-US" dirty="0"/>
              <a:t>Very limited effect of prey density. Likely that the prey model “soaks up” </a:t>
            </a:r>
            <a:r>
              <a:rPr lang="en-US" dirty="0" err="1"/>
              <a:t>spatio</a:t>
            </a:r>
            <a:r>
              <a:rPr lang="en-US" dirty="0"/>
              <a:t>-temporal effect of SST on prey, though pre-modeling checks don’t show correlation. Probably not much new in this density covariate.</a:t>
            </a:r>
          </a:p>
          <a:p>
            <a:pPr lvl="1"/>
            <a:r>
              <a:rPr lang="en-US" dirty="0"/>
              <a:t>Unsurprisingly, low and high SST translate to absence of BFT. Exponential increase in presence between 80% quantile and max SST probably not realistic. Local maxima at about 16°C.</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576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sz="2400" dirty="0"/>
              <a:t>Comparison</a:t>
            </a:r>
          </a:p>
          <a:p>
            <a:pPr lvl="1"/>
            <a:r>
              <a:rPr lang="en-US" sz="1800" dirty="0"/>
              <a:t>Hansell et al. 2022 and updated model results too different to compare</a:t>
            </a:r>
          </a:p>
          <a:p>
            <a:r>
              <a:rPr lang="en-US" sz="2400" dirty="0"/>
              <a:t>Abundance</a:t>
            </a:r>
          </a:p>
          <a:p>
            <a:pPr lvl="1"/>
            <a:r>
              <a:rPr lang="en-US" sz="1800" dirty="0"/>
              <a:t>That being said, both models estimate a rapid drop in abundance 2010-2013, recovery since 2013</a:t>
            </a:r>
          </a:p>
          <a:p>
            <a:r>
              <a:rPr lang="en-US" sz="2400" dirty="0"/>
              <a:t>Center of gravity</a:t>
            </a:r>
          </a:p>
          <a:p>
            <a:pPr lvl="1"/>
            <a:r>
              <a:rPr lang="en-US" sz="1800" dirty="0"/>
              <a:t>Average annual center of gravity change is slight southwestward shift</a:t>
            </a:r>
          </a:p>
          <a:p>
            <a:r>
              <a:rPr lang="en-US" sz="2400" dirty="0"/>
              <a:t>Range shifts</a:t>
            </a:r>
          </a:p>
          <a:p>
            <a:pPr lvl="1"/>
            <a:r>
              <a:rPr lang="en-US" sz="1800" dirty="0"/>
              <a:t>Range edges and effective area occupied show slight habitat compression at southern edge of GOM.</a:t>
            </a:r>
          </a:p>
          <a:p>
            <a:r>
              <a:rPr lang="en-US" sz="2400" dirty="0"/>
              <a:t>Density covariates</a:t>
            </a:r>
          </a:p>
          <a:p>
            <a:pPr lvl="1"/>
            <a:r>
              <a:rPr lang="en-US" sz="1800" dirty="0"/>
              <a:t>Major driver is SST. Non-linear relationship between presence/absence and SST, with local peak presence rate at around 16C. </a:t>
            </a:r>
          </a:p>
          <a:p>
            <a:pPr lvl="1"/>
            <a:r>
              <a:rPr lang="en-US" sz="1800" dirty="0"/>
              <a:t>Obvious increase in SST through study spatiotemporal domain (avg 0.08 deg/</a:t>
            </a:r>
            <a:r>
              <a:rPr lang="en-US" sz="1800" dirty="0" err="1"/>
              <a:t>yr</a:t>
            </a:r>
            <a:r>
              <a:rPr lang="en-US" sz="1800" dirty="0"/>
              <a:t>). Also obvious increase in abundance through same temporal domain. Are BFT more adaptable to warmer water than we expect?</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938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Thoughts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Content Placeholder 2">
            <a:extLst>
              <a:ext uri="{FF2B5EF4-FFF2-40B4-BE49-F238E27FC236}">
                <a16:creationId xmlns:a16="http://schemas.microsoft.com/office/drawing/2014/main" id="{70CA397C-0B9B-32FC-951F-AA45C2084EDF}"/>
              </a:ext>
            </a:extLst>
          </p:cNvPr>
          <p:cNvSpPr>
            <a:spLocks noGrp="1"/>
          </p:cNvSpPr>
          <p:nvPr>
            <p:ph idx="1"/>
          </p:nvPr>
        </p:nvSpPr>
        <p:spPr>
          <a:xfrm>
            <a:off x="269946" y="957038"/>
            <a:ext cx="11681252" cy="5169126"/>
          </a:xfrm>
        </p:spPr>
        <p:txBody>
          <a:bodyPr anchor="ctr">
            <a:normAutofit/>
          </a:bodyPr>
          <a:lstStyle/>
          <a:p>
            <a:r>
              <a:rPr lang="en-US" dirty="0"/>
              <a:t>Looking coastwide and prior to 2002, we know that large BFT are targeted and captured less frequently in areas south of Georges Bank than they used to be</a:t>
            </a:r>
          </a:p>
          <a:p>
            <a:pPr lvl="1"/>
            <a:r>
              <a:rPr lang="en-US" dirty="0"/>
              <a:t>AMO may play a role in structuring this distribution shift</a:t>
            </a:r>
          </a:p>
          <a:p>
            <a:pPr marL="457200" lvl="1" indent="0">
              <a:buNone/>
            </a:pPr>
            <a:r>
              <a:rPr lang="en-US" sz="1000" dirty="0"/>
              <a:t> </a:t>
            </a:r>
          </a:p>
          <a:p>
            <a:r>
              <a:rPr lang="en-US" dirty="0"/>
              <a:t>Focusing instead on </a:t>
            </a:r>
            <a:r>
              <a:rPr lang="en-US" dirty="0" err="1"/>
              <a:t>GoM</a:t>
            </a:r>
            <a:r>
              <a:rPr lang="en-US" dirty="0"/>
              <a:t> (where 80% of recorded effort occurs), spatial shifts are slight in our time series</a:t>
            </a:r>
          </a:p>
          <a:p>
            <a:pPr marL="0" indent="0">
              <a:buNone/>
            </a:pPr>
            <a:r>
              <a:rPr lang="en-US" sz="1000" dirty="0"/>
              <a:t> </a:t>
            </a:r>
          </a:p>
          <a:p>
            <a:r>
              <a:rPr lang="en-US" dirty="0"/>
              <a:t>Moving on to joint model will allow us to widen spatial scope and get a better grasp on large-scale spatial dynamics</a:t>
            </a:r>
          </a:p>
        </p:txBody>
      </p:sp>
    </p:spTree>
    <p:extLst>
      <p:ext uri="{BB962C8B-B14F-4D97-AF65-F5344CB8AC3E}">
        <p14:creationId xmlns:p14="http://schemas.microsoft.com/office/powerpoint/2010/main" val="201756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Tweaks, next steps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fontScale="92500" lnSpcReduction="10000"/>
          </a:bodyPr>
          <a:lstStyle/>
          <a:p>
            <a:r>
              <a:rPr lang="en-US" dirty="0"/>
              <a:t>Predicting prey spatiotemporal density in June and July 2020 (no observer data due to COVID) </a:t>
            </a:r>
          </a:p>
          <a:p>
            <a:pPr lvl="1"/>
            <a:r>
              <a:rPr lang="en-US" dirty="0"/>
              <a:t>Would allow for BFT data in these months to be reintroduced to model. In the works.</a:t>
            </a:r>
          </a:p>
          <a:p>
            <a:r>
              <a:rPr lang="en-US" dirty="0"/>
              <a:t>Incorporate 2023 data</a:t>
            </a:r>
          </a:p>
          <a:p>
            <a:pPr lvl="1"/>
            <a:r>
              <a:rPr lang="en-US" dirty="0"/>
              <a:t>LPIS data from 2023 recently published. Working on incorporating these data– but need to update prey model with 2023 observer data and the predicted 2020 data (in the works)</a:t>
            </a:r>
          </a:p>
          <a:p>
            <a:r>
              <a:rPr lang="en-US" dirty="0"/>
              <a:t>Drop 2022 from modeling efforts?</a:t>
            </a:r>
          </a:p>
          <a:p>
            <a:pPr lvl="1"/>
            <a:r>
              <a:rPr lang="en-US" dirty="0"/>
              <a:t>Previously, doing this caused models to fail. But the results are so poorly fitted and cannot be interpreted if kept in. If adding 2023 does not solve this issue, consider making 2021 the terminal year.</a:t>
            </a:r>
          </a:p>
          <a:p>
            <a:r>
              <a:rPr lang="en-US" dirty="0"/>
              <a:t>Turn on bias correction and re-run for final results</a:t>
            </a:r>
          </a:p>
          <a:p>
            <a:pPr lvl="1"/>
            <a:r>
              <a:rPr lang="en-US" dirty="0"/>
              <a:t>This is the last step. Once we’re happy with everything else, we do this.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2117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B1C-8633-4611-B92D-3A120763BC5E}"/>
              </a:ext>
            </a:extLst>
          </p:cNvPr>
          <p:cNvSpPr>
            <a:spLocks noGrp="1"/>
          </p:cNvSpPr>
          <p:nvPr>
            <p:ph type="ctrTitle"/>
          </p:nvPr>
        </p:nvSpPr>
        <p:spPr>
          <a:xfrm>
            <a:off x="637192" y="1554907"/>
            <a:ext cx="11138994" cy="3559704"/>
          </a:xfrm>
        </p:spPr>
        <p:txBody>
          <a:bodyPr anchor="ctr">
            <a:noAutofit/>
          </a:bodyPr>
          <a:lstStyle/>
          <a:p>
            <a:r>
              <a:rPr lang="en-US" sz="4800" dirty="0">
                <a:effectLst>
                  <a:outerShdw blurRad="38100" dist="38100" dir="2700000" algn="tl">
                    <a:srgbClr val="000000">
                      <a:alpha val="43137"/>
                    </a:srgbClr>
                  </a:outerShdw>
                </a:effectLst>
                <a:latin typeface="+mj-lt"/>
              </a:rPr>
              <a:t>BONUS SECTIONS</a:t>
            </a:r>
            <a:br>
              <a:rPr lang="en-US" sz="4800" dirty="0">
                <a:effectLst>
                  <a:outerShdw blurRad="38100" dist="38100" dir="2700000" algn="tl">
                    <a:srgbClr val="000000">
                      <a:alpha val="43137"/>
                    </a:srgbClr>
                  </a:outerShdw>
                </a:effectLst>
                <a:latin typeface="+mj-lt"/>
              </a:rPr>
            </a:br>
            <a:br>
              <a:rPr lang="en-US" sz="4800" dirty="0">
                <a:effectLst>
                  <a:outerShdw blurRad="38100" dist="38100" dir="2700000" algn="tl">
                    <a:srgbClr val="000000">
                      <a:alpha val="43137"/>
                    </a:srgbClr>
                  </a:outerShdw>
                </a:effectLst>
                <a:latin typeface="+mj-lt"/>
              </a:rPr>
            </a:br>
            <a:r>
              <a:rPr lang="en-US" sz="4400" dirty="0">
                <a:effectLst>
                  <a:outerShdw blurRad="38100" dist="38100" dir="2700000" algn="tl">
                    <a:srgbClr val="000000">
                      <a:alpha val="43137"/>
                    </a:srgbClr>
                  </a:outerShdw>
                </a:effectLst>
                <a:latin typeface="+mj-lt"/>
              </a:rPr>
              <a:t>Prey model and effort shifts</a:t>
            </a:r>
            <a:endParaRPr lang="en-US" sz="48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757122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1224722" y="1776497"/>
            <a:ext cx="9742556" cy="3305006"/>
          </a:xfrm>
        </p:spPr>
        <p:txBody>
          <a:bodyPr anchor="ctr">
            <a:normAutofit/>
          </a:bodyPr>
          <a:lstStyle/>
          <a:p>
            <a:pPr algn="ctr"/>
            <a:r>
              <a:rPr lang="en-US" sz="3200" dirty="0"/>
              <a:t>BFT Prey VAST model</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82143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84B3A-4309-6E3F-70F4-159476FCD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10473-5247-6C41-AEA6-78E4E3A068B7}"/>
              </a:ext>
            </a:extLst>
          </p:cNvPr>
          <p:cNvSpPr>
            <a:spLocks noGrp="1"/>
          </p:cNvSpPr>
          <p:nvPr>
            <p:ph type="title"/>
          </p:nvPr>
        </p:nvSpPr>
        <p:spPr/>
        <p:txBody>
          <a:bodyPr/>
          <a:lstStyle/>
          <a:p>
            <a:r>
              <a:rPr lang="en-US" dirty="0"/>
              <a:t>Data input decisions</a:t>
            </a:r>
          </a:p>
        </p:txBody>
      </p:sp>
      <p:sp>
        <p:nvSpPr>
          <p:cNvPr id="3" name="Content Placeholder 2">
            <a:extLst>
              <a:ext uri="{FF2B5EF4-FFF2-40B4-BE49-F238E27FC236}">
                <a16:creationId xmlns:a16="http://schemas.microsoft.com/office/drawing/2014/main" id="{29952F02-5766-5B0E-8B25-49FAF43A71E3}"/>
              </a:ext>
            </a:extLst>
          </p:cNvPr>
          <p:cNvSpPr>
            <a:spLocks noGrp="1"/>
          </p:cNvSpPr>
          <p:nvPr>
            <p:ph idx="1"/>
          </p:nvPr>
        </p:nvSpPr>
        <p:spPr/>
        <p:txBody>
          <a:bodyPr>
            <a:normAutofit fontScale="92500" lnSpcReduction="10000"/>
          </a:bodyPr>
          <a:lstStyle/>
          <a:p>
            <a:r>
              <a:rPr lang="en-US" dirty="0"/>
              <a:t>Prey spatial domain is US Continental Shelf + 10km (we lose maybe 5 samples that are more than 10km outside the continental shelf edge)</a:t>
            </a:r>
          </a:p>
          <a:p>
            <a:r>
              <a:rPr lang="en-US" dirty="0"/>
              <a:t>Full dataset includes many gear types and no measurements of effort</a:t>
            </a:r>
          </a:p>
          <a:p>
            <a:pPr lvl="1"/>
            <a:r>
              <a:rPr lang="en-US" dirty="0"/>
              <a:t>Without effort, was forced to choose one gear type. Went with otter trawls, as they are the most common gear across all three fishes. I know this is not likely data from directed fisheries– the forage fish are caught as bycatch. You’re not fishing smart if you’re looking for menhaden/ herring with a bottom trawl.</a:t>
            </a:r>
          </a:p>
          <a:p>
            <a:pPr lvl="1"/>
            <a:r>
              <a:rPr lang="en-US" dirty="0"/>
              <a:t>All samples assigned a unitless 1 effort value</a:t>
            </a:r>
          </a:p>
          <a:p>
            <a:r>
              <a:rPr lang="en-US" dirty="0"/>
              <a:t>Data can be modeled at monthly timestep and include category separations for herrings, mackerels, and menhaden. Later sum across fish types to get full prey field per month.</a:t>
            </a:r>
          </a:p>
          <a:p>
            <a:pPr lvl="1"/>
            <a:r>
              <a:rPr lang="en-US" dirty="0"/>
              <a:t>Each sampling event has a component for biomass of each prey group. Usually just one prey group is caught. This helps us add zeroes so the model has some contrast.</a:t>
            </a:r>
          </a:p>
        </p:txBody>
      </p:sp>
      <p:sp>
        <p:nvSpPr>
          <p:cNvPr id="4" name="Rectangle 3">
            <a:extLst>
              <a:ext uri="{FF2B5EF4-FFF2-40B4-BE49-F238E27FC236}">
                <a16:creationId xmlns:a16="http://schemas.microsoft.com/office/drawing/2014/main" id="{CFF2874D-4A96-873D-FB8B-01B9C14FE45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74095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65F3-1165-A1B2-0E60-477773406FA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F4DF84A-D246-1337-7454-1DD20E69D2ED}"/>
              </a:ext>
            </a:extLst>
          </p:cNvPr>
          <p:cNvPicPr>
            <a:picLocks noChangeAspect="1"/>
          </p:cNvPicPr>
          <p:nvPr/>
        </p:nvPicPr>
        <p:blipFill rotWithShape="1">
          <a:blip r:embed="rId3"/>
          <a:srcRect l="18592" r="19644"/>
          <a:stretch/>
        </p:blipFill>
        <p:spPr>
          <a:xfrm>
            <a:off x="430719" y="1075071"/>
            <a:ext cx="5616693" cy="5178422"/>
          </a:xfrm>
          <a:prstGeom prst="rect">
            <a:avLst/>
          </a:prstGeom>
        </p:spPr>
      </p:pic>
      <p:sp>
        <p:nvSpPr>
          <p:cNvPr id="2" name="Title 1">
            <a:extLst>
              <a:ext uri="{FF2B5EF4-FFF2-40B4-BE49-F238E27FC236}">
                <a16:creationId xmlns:a16="http://schemas.microsoft.com/office/drawing/2014/main" id="{EB44EBC4-6372-39C6-E694-B883C92C5D38}"/>
              </a:ext>
            </a:extLst>
          </p:cNvPr>
          <p:cNvSpPr>
            <a:spLocks noGrp="1"/>
          </p:cNvSpPr>
          <p:nvPr>
            <p:ph type="title"/>
          </p:nvPr>
        </p:nvSpPr>
        <p:spPr/>
        <p:txBody>
          <a:bodyPr/>
          <a:lstStyle/>
          <a:p>
            <a:r>
              <a:rPr lang="en-US" dirty="0"/>
              <a:t>Spatial domain – Prey</a:t>
            </a:r>
          </a:p>
        </p:txBody>
      </p:sp>
      <p:sp>
        <p:nvSpPr>
          <p:cNvPr id="4" name="Rectangle 3">
            <a:extLst>
              <a:ext uri="{FF2B5EF4-FFF2-40B4-BE49-F238E27FC236}">
                <a16:creationId xmlns:a16="http://schemas.microsoft.com/office/drawing/2014/main" id="{4E46CF02-F58E-26C0-1A2B-42F057536FA9}"/>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F13131C0-3C71-2759-3962-7F7C96CB1837}"/>
              </a:ext>
            </a:extLst>
          </p:cNvPr>
          <p:cNvPicPr>
            <a:picLocks noChangeAspect="1"/>
          </p:cNvPicPr>
          <p:nvPr/>
        </p:nvPicPr>
        <p:blipFill rotWithShape="1">
          <a:blip r:embed="rId4"/>
          <a:srcRect l="21410" r="21786"/>
          <a:stretch/>
        </p:blipFill>
        <p:spPr>
          <a:xfrm>
            <a:off x="6144590" y="1075071"/>
            <a:ext cx="5225143" cy="5237994"/>
          </a:xfrm>
          <a:prstGeom prst="rect">
            <a:avLst/>
          </a:prstGeom>
        </p:spPr>
      </p:pic>
    </p:spTree>
    <p:extLst>
      <p:ext uri="{BB962C8B-B14F-4D97-AF65-F5344CB8AC3E}">
        <p14:creationId xmlns:p14="http://schemas.microsoft.com/office/powerpoint/2010/main" val="1265907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37B0-DC3D-D94B-19EF-9BF2A60F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20509-6F37-5E10-1BEF-65DE873333F5}"/>
              </a:ext>
            </a:extLst>
          </p:cNvPr>
          <p:cNvSpPr>
            <a:spLocks noGrp="1"/>
          </p:cNvSpPr>
          <p:nvPr>
            <p:ph type="title"/>
          </p:nvPr>
        </p:nvSpPr>
        <p:spPr/>
        <p:txBody>
          <a:bodyPr/>
          <a:lstStyle/>
          <a:p>
            <a:r>
              <a:rPr lang="en-US" dirty="0"/>
              <a:t>Model structuring decisions</a:t>
            </a:r>
          </a:p>
        </p:txBody>
      </p:sp>
      <p:sp>
        <p:nvSpPr>
          <p:cNvPr id="3" name="Content Placeholder 2">
            <a:extLst>
              <a:ext uri="{FF2B5EF4-FFF2-40B4-BE49-F238E27FC236}">
                <a16:creationId xmlns:a16="http://schemas.microsoft.com/office/drawing/2014/main" id="{EE616259-380D-0422-C6F5-72E1A4794540}"/>
              </a:ext>
            </a:extLst>
          </p:cNvPr>
          <p:cNvSpPr>
            <a:spLocks noGrp="1"/>
          </p:cNvSpPr>
          <p:nvPr>
            <p:ph idx="1"/>
          </p:nvPr>
        </p:nvSpPr>
        <p:spPr/>
        <p:txBody>
          <a:bodyPr>
            <a:normAutofit fontScale="92500" lnSpcReduction="10000"/>
          </a:bodyPr>
          <a:lstStyle/>
          <a:p>
            <a:endParaRPr lang="en-US" dirty="0"/>
          </a:p>
          <a:p>
            <a:r>
              <a:rPr lang="en-US" dirty="0"/>
              <a:t>Data availability does not support fine-scale spatial heterogeneity modeling, similar to the tuna models.</a:t>
            </a:r>
          </a:p>
          <a:p>
            <a:r>
              <a:rPr lang="en-US" dirty="0"/>
              <a:t>No density covariates! Just flat-out capture data.</a:t>
            </a:r>
          </a:p>
          <a:p>
            <a:pPr lvl="1"/>
            <a:r>
              <a:rPr lang="en-US" dirty="0"/>
              <a:t>Don’t want to introduce collinearity by using the same density covariates in this model, which will be later nested WITHIN the US-only tuna model anyway.</a:t>
            </a:r>
          </a:p>
          <a:p>
            <a:r>
              <a:rPr lang="en-US" dirty="0" err="1"/>
              <a:t>Spatio</a:t>
            </a:r>
            <a:r>
              <a:rPr lang="en-US" dirty="0"/>
              <a:t>-temporal variation in the first linear predictor is a fixed random effect that follows an AR1 process</a:t>
            </a:r>
          </a:p>
          <a:p>
            <a:pPr lvl="1"/>
            <a:r>
              <a:rPr lang="en-US" dirty="0"/>
              <a:t>Variance is therefore estimated as fixed effects with a separate first-order autoregressive parameter for each category</a:t>
            </a:r>
          </a:p>
          <a:p>
            <a:pPr lvl="1"/>
            <a:r>
              <a:rPr lang="en-US" dirty="0"/>
              <a:t>These hyperparameters are copied to the second linear predictor. This makes sense, we must link presence/absence and abundance anyway because we have limited amount of data where fish were not captured.</a:t>
            </a:r>
          </a:p>
        </p:txBody>
      </p:sp>
      <p:sp>
        <p:nvSpPr>
          <p:cNvPr id="4" name="Rectangle 3">
            <a:extLst>
              <a:ext uri="{FF2B5EF4-FFF2-40B4-BE49-F238E27FC236}">
                <a16:creationId xmlns:a16="http://schemas.microsoft.com/office/drawing/2014/main" id="{1B52DC1F-2183-7969-28A5-59367F9C0BC6}"/>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60065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DE8E0-12C3-A110-7537-8286376B6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07740-DFD4-1AD1-C4D6-92D26EBE9C18}"/>
              </a:ext>
            </a:extLst>
          </p:cNvPr>
          <p:cNvSpPr>
            <a:spLocks noGrp="1"/>
          </p:cNvSpPr>
          <p:nvPr>
            <p:ph type="title"/>
          </p:nvPr>
        </p:nvSpPr>
        <p:spPr/>
        <p:txBody>
          <a:bodyPr/>
          <a:lstStyle/>
          <a:p>
            <a:r>
              <a:rPr lang="en-US" dirty="0"/>
              <a:t>Annual relative indices of abundance</a:t>
            </a:r>
          </a:p>
        </p:txBody>
      </p:sp>
      <p:sp>
        <p:nvSpPr>
          <p:cNvPr id="4" name="Rectangle 3">
            <a:extLst>
              <a:ext uri="{FF2B5EF4-FFF2-40B4-BE49-F238E27FC236}">
                <a16:creationId xmlns:a16="http://schemas.microsoft.com/office/drawing/2014/main" id="{14610F3D-6C27-9359-1151-BFAFB168C568}"/>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731B0C7-4847-1ED2-D1F6-2A7AF9B06924}"/>
              </a:ext>
            </a:extLst>
          </p:cNvPr>
          <p:cNvPicPr>
            <a:picLocks noChangeAspect="1"/>
          </p:cNvPicPr>
          <p:nvPr/>
        </p:nvPicPr>
        <p:blipFill>
          <a:blip r:embed="rId3"/>
          <a:stretch>
            <a:fillRect/>
          </a:stretch>
        </p:blipFill>
        <p:spPr>
          <a:xfrm>
            <a:off x="999521" y="1025024"/>
            <a:ext cx="10192957" cy="5653715"/>
          </a:xfrm>
          <a:prstGeom prst="rect">
            <a:avLst/>
          </a:prstGeom>
        </p:spPr>
      </p:pic>
    </p:spTree>
    <p:extLst>
      <p:ext uri="{BB962C8B-B14F-4D97-AF65-F5344CB8AC3E}">
        <p14:creationId xmlns:p14="http://schemas.microsoft.com/office/powerpoint/2010/main" val="36827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Pre-modeling data cleaning</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5255365" cy="5169126"/>
          </a:xfrm>
        </p:spPr>
        <p:txBody>
          <a:bodyPr>
            <a:normAutofit fontScale="92500" lnSpcReduction="10000"/>
          </a:bodyPr>
          <a:lstStyle/>
          <a:p>
            <a:r>
              <a:rPr lang="en-US" dirty="0"/>
              <a:t>Assigned degree-minute (DDMM) spatial location to some fishing events previously missing this information</a:t>
            </a:r>
          </a:p>
          <a:p>
            <a:pPr lvl="1"/>
            <a:r>
              <a:rPr lang="en-US" dirty="0"/>
              <a:t>Assumed DDMM from combination of state landed, county landed, and fishing ground name information provided by fishers</a:t>
            </a:r>
          </a:p>
          <a:p>
            <a:r>
              <a:rPr lang="en-US" dirty="0"/>
              <a:t>Accuracy of assumed spatial information is likely on par with accuracy of DDMM spatial information provided by fishers</a:t>
            </a:r>
          </a:p>
          <a:p>
            <a:r>
              <a:rPr lang="en-US" dirty="0"/>
              <a:t>Adds ~1000 records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9" descr="A table with numbers and names&#10;&#10;Description automatically generated">
            <a:extLst>
              <a:ext uri="{FF2B5EF4-FFF2-40B4-BE49-F238E27FC236}">
                <a16:creationId xmlns:a16="http://schemas.microsoft.com/office/drawing/2014/main" id="{BA562E3E-3E90-0A6D-A8B8-BF9A57357E2C}"/>
              </a:ext>
            </a:extLst>
          </p:cNvPr>
          <p:cNvPicPr>
            <a:picLocks noChangeAspect="1"/>
          </p:cNvPicPr>
          <p:nvPr/>
        </p:nvPicPr>
        <p:blipFill rotWithShape="1">
          <a:blip r:embed="rId3">
            <a:extLst>
              <a:ext uri="{28A0092B-C50C-407E-A947-70E740481C1C}">
                <a14:useLocalDpi xmlns:a14="http://schemas.microsoft.com/office/drawing/2010/main" val="0"/>
              </a:ext>
            </a:extLst>
          </a:blip>
          <a:srcRect l="861" t="2288"/>
          <a:stretch/>
        </p:blipFill>
        <p:spPr>
          <a:xfrm>
            <a:off x="5525311" y="2390577"/>
            <a:ext cx="6282712" cy="2076846"/>
          </a:xfrm>
          <a:prstGeom prst="rect">
            <a:avLst/>
          </a:prstGeom>
        </p:spPr>
      </p:pic>
      <p:cxnSp>
        <p:nvCxnSpPr>
          <p:cNvPr id="13" name="Straight Arrow Connector 12">
            <a:extLst>
              <a:ext uri="{FF2B5EF4-FFF2-40B4-BE49-F238E27FC236}">
                <a16:creationId xmlns:a16="http://schemas.microsoft.com/office/drawing/2014/main" id="{9B93B86B-AB11-17C0-66FF-47E9DAB93FE3}"/>
              </a:ext>
            </a:extLst>
          </p:cNvPr>
          <p:cNvCxnSpPr/>
          <p:nvPr/>
        </p:nvCxnSpPr>
        <p:spPr>
          <a:xfrm>
            <a:off x="8073959" y="2040383"/>
            <a:ext cx="0" cy="39883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B55EF4B-5190-9B2A-413E-4A33B282E724}"/>
              </a:ext>
            </a:extLst>
          </p:cNvPr>
          <p:cNvCxnSpPr/>
          <p:nvPr/>
        </p:nvCxnSpPr>
        <p:spPr>
          <a:xfrm>
            <a:off x="8596010" y="2046865"/>
            <a:ext cx="0" cy="39883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D99E8F8-E1F2-B0BA-72F1-FF0C93DE8561}"/>
              </a:ext>
            </a:extLst>
          </p:cNvPr>
          <p:cNvCxnSpPr/>
          <p:nvPr/>
        </p:nvCxnSpPr>
        <p:spPr>
          <a:xfrm>
            <a:off x="9526625" y="2043622"/>
            <a:ext cx="0" cy="39883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062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DC08C-9913-548A-5F0E-038219B24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21480-DA21-865B-FCB7-A7C34A9BB215}"/>
              </a:ext>
            </a:extLst>
          </p:cNvPr>
          <p:cNvSpPr>
            <a:spLocks noGrp="1"/>
          </p:cNvSpPr>
          <p:nvPr>
            <p:ph type="title"/>
          </p:nvPr>
        </p:nvSpPr>
        <p:spPr/>
        <p:txBody>
          <a:bodyPr/>
          <a:lstStyle/>
          <a:p>
            <a:r>
              <a:rPr lang="en-US" dirty="0"/>
              <a:t>Distribution shifts</a:t>
            </a:r>
          </a:p>
        </p:txBody>
      </p:sp>
      <p:sp>
        <p:nvSpPr>
          <p:cNvPr id="4" name="Rectangle 3">
            <a:extLst>
              <a:ext uri="{FF2B5EF4-FFF2-40B4-BE49-F238E27FC236}">
                <a16:creationId xmlns:a16="http://schemas.microsoft.com/office/drawing/2014/main" id="{20E7991F-2F94-96E8-855B-0F644FE316D1}"/>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graph of a global graph&#10;&#10;Description automatically generated with medium confidence">
            <a:extLst>
              <a:ext uri="{FF2B5EF4-FFF2-40B4-BE49-F238E27FC236}">
                <a16:creationId xmlns:a16="http://schemas.microsoft.com/office/drawing/2014/main" id="{89DE8770-1CB8-6F08-ACE0-5C36BF473F5A}"/>
              </a:ext>
            </a:extLst>
          </p:cNvPr>
          <p:cNvPicPr>
            <a:picLocks noChangeAspect="1"/>
          </p:cNvPicPr>
          <p:nvPr/>
        </p:nvPicPr>
        <p:blipFill rotWithShape="1">
          <a:blip r:embed="rId3"/>
          <a:srcRect l="1161" t="2401" r="1474" b="1975"/>
          <a:stretch/>
        </p:blipFill>
        <p:spPr>
          <a:xfrm>
            <a:off x="2467236" y="957038"/>
            <a:ext cx="7257527" cy="5702276"/>
          </a:xfrm>
          <a:prstGeom prst="rect">
            <a:avLst/>
          </a:prstGeom>
        </p:spPr>
      </p:pic>
    </p:spTree>
    <p:extLst>
      <p:ext uri="{BB962C8B-B14F-4D97-AF65-F5344CB8AC3E}">
        <p14:creationId xmlns:p14="http://schemas.microsoft.com/office/powerpoint/2010/main" val="3516032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E0314-1926-39B1-6BB9-8D8BF3617A1B}"/>
            </a:ext>
          </a:extLst>
        </p:cNvPr>
        <p:cNvGrpSpPr/>
        <p:nvPr/>
      </p:nvGrpSpPr>
      <p:grpSpPr>
        <a:xfrm>
          <a:off x="0" y="0"/>
          <a:ext cx="0" cy="0"/>
          <a:chOff x="0" y="0"/>
          <a:chExt cx="0" cy="0"/>
        </a:xfrm>
      </p:grpSpPr>
      <p:pic>
        <p:nvPicPr>
          <p:cNvPr id="10" name="Picture 9" descr="A graph of the global warming&#10;&#10;Description automatically generated with medium confidence">
            <a:extLst>
              <a:ext uri="{FF2B5EF4-FFF2-40B4-BE49-F238E27FC236}">
                <a16:creationId xmlns:a16="http://schemas.microsoft.com/office/drawing/2014/main" id="{837CCB32-C462-9C90-2D7D-672F875E4E88}"/>
              </a:ext>
            </a:extLst>
          </p:cNvPr>
          <p:cNvPicPr>
            <a:picLocks noChangeAspect="1"/>
          </p:cNvPicPr>
          <p:nvPr/>
        </p:nvPicPr>
        <p:blipFill rotWithShape="1">
          <a:blip r:embed="rId3"/>
          <a:srcRect l="1532" t="2187" r="1749" b="2187"/>
          <a:stretch/>
        </p:blipFill>
        <p:spPr>
          <a:xfrm>
            <a:off x="2491330" y="957036"/>
            <a:ext cx="7209338" cy="5702278"/>
          </a:xfrm>
          <a:prstGeom prst="rect">
            <a:avLst/>
          </a:prstGeom>
        </p:spPr>
      </p:pic>
      <p:sp>
        <p:nvSpPr>
          <p:cNvPr id="2" name="Title 1">
            <a:extLst>
              <a:ext uri="{FF2B5EF4-FFF2-40B4-BE49-F238E27FC236}">
                <a16:creationId xmlns:a16="http://schemas.microsoft.com/office/drawing/2014/main" id="{38459D23-4490-A597-9E4F-11B8CF5CCEA4}"/>
              </a:ext>
            </a:extLst>
          </p:cNvPr>
          <p:cNvSpPr>
            <a:spLocks noGrp="1"/>
          </p:cNvSpPr>
          <p:nvPr>
            <p:ph type="title"/>
          </p:nvPr>
        </p:nvSpPr>
        <p:spPr/>
        <p:txBody>
          <a:bodyPr/>
          <a:lstStyle/>
          <a:p>
            <a:r>
              <a:rPr lang="en-US" dirty="0"/>
              <a:t>Distribution shifts</a:t>
            </a:r>
          </a:p>
        </p:txBody>
      </p:sp>
      <p:sp>
        <p:nvSpPr>
          <p:cNvPr id="4" name="Rectangle 3">
            <a:extLst>
              <a:ext uri="{FF2B5EF4-FFF2-40B4-BE49-F238E27FC236}">
                <a16:creationId xmlns:a16="http://schemas.microsoft.com/office/drawing/2014/main" id="{DD6D9D86-CAF1-0284-08CB-54B55555648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70919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83C92-7F24-2B7F-6307-8C689A26FC35}"/>
            </a:ext>
          </a:extLst>
        </p:cNvPr>
        <p:cNvGrpSpPr/>
        <p:nvPr/>
      </p:nvGrpSpPr>
      <p:grpSpPr>
        <a:xfrm>
          <a:off x="0" y="0"/>
          <a:ext cx="0" cy="0"/>
          <a:chOff x="0" y="0"/>
          <a:chExt cx="0" cy="0"/>
        </a:xfrm>
      </p:grpSpPr>
      <p:pic>
        <p:nvPicPr>
          <p:cNvPr id="5" name="Picture 4" descr="A graph of the earth&#10;&#10;Description automatically generated with medium confidence">
            <a:extLst>
              <a:ext uri="{FF2B5EF4-FFF2-40B4-BE49-F238E27FC236}">
                <a16:creationId xmlns:a16="http://schemas.microsoft.com/office/drawing/2014/main" id="{334CD54D-6A09-1C90-5311-C778F8FA2C31}"/>
              </a:ext>
            </a:extLst>
          </p:cNvPr>
          <p:cNvPicPr>
            <a:picLocks noChangeAspect="1"/>
          </p:cNvPicPr>
          <p:nvPr/>
        </p:nvPicPr>
        <p:blipFill rotWithShape="1">
          <a:blip r:embed="rId3"/>
          <a:srcRect l="1766" t="2186" r="1516" b="2189"/>
          <a:stretch/>
        </p:blipFill>
        <p:spPr>
          <a:xfrm>
            <a:off x="2491330" y="957036"/>
            <a:ext cx="7209337" cy="5702277"/>
          </a:xfrm>
          <a:prstGeom prst="rect">
            <a:avLst/>
          </a:prstGeom>
        </p:spPr>
      </p:pic>
      <p:sp>
        <p:nvSpPr>
          <p:cNvPr id="2" name="Title 1">
            <a:extLst>
              <a:ext uri="{FF2B5EF4-FFF2-40B4-BE49-F238E27FC236}">
                <a16:creationId xmlns:a16="http://schemas.microsoft.com/office/drawing/2014/main" id="{D980812A-6088-98F9-CBFA-C9ACF4A58953}"/>
              </a:ext>
            </a:extLst>
          </p:cNvPr>
          <p:cNvSpPr>
            <a:spLocks noGrp="1"/>
          </p:cNvSpPr>
          <p:nvPr>
            <p:ph type="title"/>
          </p:nvPr>
        </p:nvSpPr>
        <p:spPr/>
        <p:txBody>
          <a:bodyPr/>
          <a:lstStyle/>
          <a:p>
            <a:r>
              <a:rPr lang="en-US" dirty="0"/>
              <a:t>Distribution shifts</a:t>
            </a:r>
          </a:p>
        </p:txBody>
      </p:sp>
      <p:sp>
        <p:nvSpPr>
          <p:cNvPr id="4" name="Rectangle 3">
            <a:extLst>
              <a:ext uri="{FF2B5EF4-FFF2-40B4-BE49-F238E27FC236}">
                <a16:creationId xmlns:a16="http://schemas.microsoft.com/office/drawing/2014/main" id="{36799D5C-25D8-9948-09E2-16FBF8D44500}"/>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37836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37B0-DC3D-D94B-19EF-9BF2A60F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20509-6F37-5E10-1BEF-65DE873333F5}"/>
              </a:ext>
            </a:extLst>
          </p:cNvPr>
          <p:cNvSpPr>
            <a:spLocks noGrp="1"/>
          </p:cNvSpPr>
          <p:nvPr>
            <p:ph type="title"/>
          </p:nvPr>
        </p:nvSpPr>
        <p:spPr/>
        <p:txBody>
          <a:bodyPr/>
          <a:lstStyle/>
          <a:p>
            <a:r>
              <a:rPr lang="en-US" dirty="0"/>
              <a:t>Considerations and improvements</a:t>
            </a:r>
          </a:p>
        </p:txBody>
      </p:sp>
      <p:sp>
        <p:nvSpPr>
          <p:cNvPr id="3" name="Content Placeholder 2">
            <a:extLst>
              <a:ext uri="{FF2B5EF4-FFF2-40B4-BE49-F238E27FC236}">
                <a16:creationId xmlns:a16="http://schemas.microsoft.com/office/drawing/2014/main" id="{EE616259-380D-0422-C6F5-72E1A4794540}"/>
              </a:ext>
            </a:extLst>
          </p:cNvPr>
          <p:cNvSpPr>
            <a:spLocks noGrp="1"/>
          </p:cNvSpPr>
          <p:nvPr>
            <p:ph idx="1"/>
          </p:nvPr>
        </p:nvSpPr>
        <p:spPr/>
        <p:txBody>
          <a:bodyPr anchor="ctr"/>
          <a:lstStyle/>
          <a:p>
            <a:r>
              <a:rPr lang="en-US" dirty="0"/>
              <a:t>No observer data from June or July 2020, means we have to discard tuna trips in this time because there is no prey field data. Working on predicting prey spatial density in those months. </a:t>
            </a:r>
          </a:p>
          <a:p>
            <a:pPr marL="0" indent="0">
              <a:buNone/>
            </a:pPr>
            <a:r>
              <a:rPr lang="en-US" sz="1000" dirty="0"/>
              <a:t> </a:t>
            </a:r>
          </a:p>
          <a:p>
            <a:r>
              <a:rPr lang="en-US" dirty="0"/>
              <a:t>Don’t have complete data from 2023. Would love to see it, if it’s QA/</a:t>
            </a:r>
            <a:r>
              <a:rPr lang="en-US" dirty="0" err="1"/>
              <a:t>QC’d</a:t>
            </a:r>
            <a:r>
              <a:rPr lang="en-US" dirty="0"/>
              <a:t> and ready. Else, I will use predicted values from VAST outputs.</a:t>
            </a:r>
          </a:p>
        </p:txBody>
      </p:sp>
      <p:sp>
        <p:nvSpPr>
          <p:cNvPr id="4" name="Rectangle 3">
            <a:extLst>
              <a:ext uri="{FF2B5EF4-FFF2-40B4-BE49-F238E27FC236}">
                <a16:creationId xmlns:a16="http://schemas.microsoft.com/office/drawing/2014/main" id="{1B52DC1F-2183-7969-28A5-59367F9C0BC6}"/>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55844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chor="ctr">
            <a:normAutofit/>
          </a:bodyPr>
          <a:lstStyle/>
          <a:p>
            <a:pPr algn="ctr"/>
            <a:r>
              <a:rPr lang="en-US" sz="3200" dirty="0"/>
              <a:t>Shifts in US Large BFT fishery </a:t>
            </a:r>
            <a:r>
              <a:rPr lang="en-US" sz="3200" dirty="0" err="1"/>
              <a:t>spatio</a:t>
            </a:r>
            <a:r>
              <a:rPr lang="en-US" sz="3200" dirty="0"/>
              <a:t>-temporal effort</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34306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Temporal shifts in effort</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descr="A graph with lines and dots&#10;&#10;Description automatically generated">
            <a:extLst>
              <a:ext uri="{FF2B5EF4-FFF2-40B4-BE49-F238E27FC236}">
                <a16:creationId xmlns:a16="http://schemas.microsoft.com/office/drawing/2014/main" id="{D92410F5-C803-41F1-10C8-C70D98B092DD}"/>
              </a:ext>
            </a:extLst>
          </p:cNvPr>
          <p:cNvPicPr>
            <a:picLocks noChangeAspect="1"/>
          </p:cNvPicPr>
          <p:nvPr/>
        </p:nvPicPr>
        <p:blipFill>
          <a:blip r:embed="rId3"/>
          <a:stretch>
            <a:fillRect/>
          </a:stretch>
        </p:blipFill>
        <p:spPr>
          <a:xfrm>
            <a:off x="774970" y="957038"/>
            <a:ext cx="10642060" cy="5801244"/>
          </a:xfrm>
          <a:prstGeom prst="rect">
            <a:avLst/>
          </a:prstGeom>
        </p:spPr>
      </p:pic>
      <p:sp>
        <p:nvSpPr>
          <p:cNvPr id="3" name="Oval 2">
            <a:extLst>
              <a:ext uri="{FF2B5EF4-FFF2-40B4-BE49-F238E27FC236}">
                <a16:creationId xmlns:a16="http://schemas.microsoft.com/office/drawing/2014/main" id="{AB16EC6A-C1D9-5088-3B7E-FB15BFBB634F}"/>
              </a:ext>
            </a:extLst>
          </p:cNvPr>
          <p:cNvSpPr/>
          <p:nvPr/>
        </p:nvSpPr>
        <p:spPr>
          <a:xfrm>
            <a:off x="9737389" y="4231531"/>
            <a:ext cx="428017" cy="2142815"/>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1A45C41-6C09-377C-DE3D-A5DDB13BA4F5}"/>
              </a:ext>
            </a:extLst>
          </p:cNvPr>
          <p:cNvSpPr txBox="1"/>
          <p:nvPr/>
        </p:nvSpPr>
        <p:spPr>
          <a:xfrm>
            <a:off x="5356134" y="4897018"/>
            <a:ext cx="4238440" cy="1477328"/>
          </a:xfrm>
          <a:prstGeom prst="rect">
            <a:avLst/>
          </a:prstGeom>
          <a:noFill/>
        </p:spPr>
        <p:txBody>
          <a:bodyPr wrap="square" rtlCol="0">
            <a:spAutoFit/>
          </a:bodyPr>
          <a:lstStyle/>
          <a:p>
            <a:r>
              <a:rPr lang="en-US" dirty="0"/>
              <a:t>LPS fishing occurred in this time, but is not included in modeling efforts because COVID stopped NOAA observers from going to sea, and therefore there is no prey density covariate</a:t>
            </a:r>
          </a:p>
        </p:txBody>
      </p:sp>
      <p:cxnSp>
        <p:nvCxnSpPr>
          <p:cNvPr id="7" name="Straight Arrow Connector 6">
            <a:extLst>
              <a:ext uri="{FF2B5EF4-FFF2-40B4-BE49-F238E27FC236}">
                <a16:creationId xmlns:a16="http://schemas.microsoft.com/office/drawing/2014/main" id="{EE649467-9505-0637-683F-594679C91A95}"/>
              </a:ext>
            </a:extLst>
          </p:cNvPr>
          <p:cNvCxnSpPr>
            <a:cxnSpLocks/>
          </p:cNvCxnSpPr>
          <p:nvPr/>
        </p:nvCxnSpPr>
        <p:spPr>
          <a:xfrm flipV="1">
            <a:off x="9068436" y="5291847"/>
            <a:ext cx="526138" cy="97276"/>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321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Annual and monthly shifts in effort</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8" name="Group 17">
            <a:extLst>
              <a:ext uri="{FF2B5EF4-FFF2-40B4-BE49-F238E27FC236}">
                <a16:creationId xmlns:a16="http://schemas.microsoft.com/office/drawing/2014/main" id="{8A32623D-2166-E33F-FAC9-0C427140F5DA}"/>
              </a:ext>
            </a:extLst>
          </p:cNvPr>
          <p:cNvGrpSpPr/>
          <p:nvPr/>
        </p:nvGrpSpPr>
        <p:grpSpPr>
          <a:xfrm>
            <a:off x="2093067" y="917842"/>
            <a:ext cx="7673503" cy="5748337"/>
            <a:chOff x="2140084" y="1411220"/>
            <a:chExt cx="5398853" cy="4035560"/>
          </a:xfrm>
        </p:grpSpPr>
        <p:pic>
          <p:nvPicPr>
            <p:cNvPr id="15" name="Picture 14" descr="A map of the united kingdom&#10;&#10;Description automatically generated">
              <a:extLst>
                <a:ext uri="{FF2B5EF4-FFF2-40B4-BE49-F238E27FC236}">
                  <a16:creationId xmlns:a16="http://schemas.microsoft.com/office/drawing/2014/main" id="{46BFBC39-4652-5F04-BA07-03FD735D1A45}"/>
                </a:ext>
              </a:extLst>
            </p:cNvPr>
            <p:cNvPicPr>
              <a:picLocks noChangeAspect="1"/>
            </p:cNvPicPr>
            <p:nvPr/>
          </p:nvPicPr>
          <p:blipFill rotWithShape="1">
            <a:blip r:embed="rId3"/>
            <a:srcRect l="31096" r="29924"/>
            <a:stretch/>
          </p:blipFill>
          <p:spPr>
            <a:xfrm>
              <a:off x="4737370" y="1411220"/>
              <a:ext cx="2801567" cy="4035560"/>
            </a:xfrm>
            <a:prstGeom prst="rect">
              <a:avLst/>
            </a:prstGeom>
          </p:spPr>
        </p:pic>
        <p:pic>
          <p:nvPicPr>
            <p:cNvPr id="17" name="Picture 16" descr="A map of a country&#10;&#10;Description automatically generated">
              <a:extLst>
                <a:ext uri="{FF2B5EF4-FFF2-40B4-BE49-F238E27FC236}">
                  <a16:creationId xmlns:a16="http://schemas.microsoft.com/office/drawing/2014/main" id="{24274BF7-B6D6-6087-82E4-ECC1A9BEBAC1}"/>
                </a:ext>
              </a:extLst>
            </p:cNvPr>
            <p:cNvPicPr>
              <a:picLocks noChangeAspect="1"/>
            </p:cNvPicPr>
            <p:nvPr/>
          </p:nvPicPr>
          <p:blipFill rotWithShape="1">
            <a:blip r:embed="rId4"/>
            <a:srcRect l="31852" r="32011"/>
            <a:stretch/>
          </p:blipFill>
          <p:spPr>
            <a:xfrm>
              <a:off x="2140084" y="1411220"/>
              <a:ext cx="2597286" cy="4035560"/>
            </a:xfrm>
            <a:prstGeom prst="rect">
              <a:avLst/>
            </a:prstGeom>
          </p:spPr>
        </p:pic>
      </p:grpSp>
    </p:spTree>
    <p:extLst>
      <p:ext uri="{BB962C8B-B14F-4D97-AF65-F5344CB8AC3E}">
        <p14:creationId xmlns:p14="http://schemas.microsoft.com/office/powerpoint/2010/main" val="3488348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Yearly shift in effort per month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A collage of maps&#10;&#10;Description automatically generated">
            <a:extLst>
              <a:ext uri="{FF2B5EF4-FFF2-40B4-BE49-F238E27FC236}">
                <a16:creationId xmlns:a16="http://schemas.microsoft.com/office/drawing/2014/main" id="{778EEA12-AF63-E995-D23D-9AF7383E74CF}"/>
              </a:ext>
            </a:extLst>
          </p:cNvPr>
          <p:cNvPicPr>
            <a:picLocks noChangeAspect="1"/>
          </p:cNvPicPr>
          <p:nvPr/>
        </p:nvPicPr>
        <p:blipFill rotWithShape="1">
          <a:blip r:embed="rId3"/>
          <a:srcRect t="2797" b="52766"/>
          <a:stretch/>
        </p:blipFill>
        <p:spPr>
          <a:xfrm>
            <a:off x="1403767" y="1033287"/>
            <a:ext cx="9384465" cy="5396697"/>
          </a:xfrm>
          <a:prstGeom prst="rect">
            <a:avLst/>
          </a:prstGeom>
        </p:spPr>
      </p:pic>
      <p:pic>
        <p:nvPicPr>
          <p:cNvPr id="6" name="Picture 5" descr="A collage of maps&#10;&#10;Description automatically generated">
            <a:extLst>
              <a:ext uri="{FF2B5EF4-FFF2-40B4-BE49-F238E27FC236}">
                <a16:creationId xmlns:a16="http://schemas.microsoft.com/office/drawing/2014/main" id="{877FE3BD-5195-3BF6-8498-58AD02A89E13}"/>
              </a:ext>
            </a:extLst>
          </p:cNvPr>
          <p:cNvPicPr>
            <a:picLocks noChangeAspect="1"/>
          </p:cNvPicPr>
          <p:nvPr/>
        </p:nvPicPr>
        <p:blipFill rotWithShape="1">
          <a:blip r:embed="rId3"/>
          <a:srcRect l="42657" t="93655" r="36508" b="4182"/>
          <a:stretch/>
        </p:blipFill>
        <p:spPr>
          <a:xfrm>
            <a:off x="5118370" y="6534855"/>
            <a:ext cx="1955260" cy="262647"/>
          </a:xfrm>
          <a:prstGeom prst="rect">
            <a:avLst/>
          </a:prstGeom>
        </p:spPr>
      </p:pic>
    </p:spTree>
    <p:extLst>
      <p:ext uri="{BB962C8B-B14F-4D97-AF65-F5344CB8AC3E}">
        <p14:creationId xmlns:p14="http://schemas.microsoft.com/office/powerpoint/2010/main" val="2676863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Yearly shift in effort per month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A collage of maps&#10;&#10;Description automatically generated">
            <a:extLst>
              <a:ext uri="{FF2B5EF4-FFF2-40B4-BE49-F238E27FC236}">
                <a16:creationId xmlns:a16="http://schemas.microsoft.com/office/drawing/2014/main" id="{778EEA12-AF63-E995-D23D-9AF7383E74CF}"/>
              </a:ext>
            </a:extLst>
          </p:cNvPr>
          <p:cNvPicPr>
            <a:picLocks noChangeAspect="1"/>
          </p:cNvPicPr>
          <p:nvPr/>
        </p:nvPicPr>
        <p:blipFill rotWithShape="1">
          <a:blip r:embed="rId3"/>
          <a:srcRect t="46945" r="30582" b="7991"/>
          <a:stretch/>
        </p:blipFill>
        <p:spPr>
          <a:xfrm>
            <a:off x="2838726" y="957038"/>
            <a:ext cx="6514548" cy="5472946"/>
          </a:xfrm>
          <a:prstGeom prst="rect">
            <a:avLst/>
          </a:prstGeom>
        </p:spPr>
      </p:pic>
      <p:pic>
        <p:nvPicPr>
          <p:cNvPr id="3" name="Picture 2" descr="A collage of maps&#10;&#10;Description automatically generated">
            <a:extLst>
              <a:ext uri="{FF2B5EF4-FFF2-40B4-BE49-F238E27FC236}">
                <a16:creationId xmlns:a16="http://schemas.microsoft.com/office/drawing/2014/main" id="{914DB82C-3CF3-F3DB-9A8D-F91DA94565BC}"/>
              </a:ext>
            </a:extLst>
          </p:cNvPr>
          <p:cNvPicPr>
            <a:picLocks noChangeAspect="1"/>
          </p:cNvPicPr>
          <p:nvPr/>
        </p:nvPicPr>
        <p:blipFill rotWithShape="1">
          <a:blip r:embed="rId3"/>
          <a:srcRect l="42657" t="93655" r="36508" b="4182"/>
          <a:stretch/>
        </p:blipFill>
        <p:spPr>
          <a:xfrm>
            <a:off x="5118370" y="6534855"/>
            <a:ext cx="1955260" cy="262647"/>
          </a:xfrm>
          <a:prstGeom prst="rect">
            <a:avLst/>
          </a:prstGeom>
        </p:spPr>
      </p:pic>
    </p:spTree>
    <p:extLst>
      <p:ext uri="{BB962C8B-B14F-4D97-AF65-F5344CB8AC3E}">
        <p14:creationId xmlns:p14="http://schemas.microsoft.com/office/powerpoint/2010/main" val="62618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37B0-DC3D-D94B-19EF-9BF2A60F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20509-6F37-5E10-1BEF-65DE873333F5}"/>
              </a:ext>
            </a:extLst>
          </p:cNvPr>
          <p:cNvSpPr>
            <a:spLocks noGrp="1"/>
          </p:cNvSpPr>
          <p:nvPr>
            <p:ph type="title"/>
          </p:nvPr>
        </p:nvSpPr>
        <p:spPr/>
        <p:txBody>
          <a:bodyPr/>
          <a:lstStyle/>
          <a:p>
            <a:r>
              <a:rPr lang="en-US" dirty="0"/>
              <a:t>What does this mean for the modeling</a:t>
            </a:r>
          </a:p>
        </p:txBody>
      </p:sp>
      <p:sp>
        <p:nvSpPr>
          <p:cNvPr id="3" name="Content Placeholder 2">
            <a:extLst>
              <a:ext uri="{FF2B5EF4-FFF2-40B4-BE49-F238E27FC236}">
                <a16:creationId xmlns:a16="http://schemas.microsoft.com/office/drawing/2014/main" id="{EE616259-380D-0422-C6F5-72E1A4794540}"/>
              </a:ext>
            </a:extLst>
          </p:cNvPr>
          <p:cNvSpPr>
            <a:spLocks noGrp="1"/>
          </p:cNvSpPr>
          <p:nvPr>
            <p:ph idx="1"/>
          </p:nvPr>
        </p:nvSpPr>
        <p:spPr/>
        <p:txBody>
          <a:bodyPr anchor="ctr"/>
          <a:lstStyle/>
          <a:p>
            <a:r>
              <a:rPr lang="en-US" dirty="0" err="1"/>
              <a:t>Spatio</a:t>
            </a:r>
            <a:r>
              <a:rPr lang="en-US" dirty="0"/>
              <a:t>-temporal shifts in effort distribution and intensity have the potential to be “unseen hands” affecting time series of abundance, center of gravity, etc.</a:t>
            </a:r>
          </a:p>
          <a:p>
            <a:pPr marL="0" indent="0">
              <a:buNone/>
            </a:pPr>
            <a:r>
              <a:rPr lang="en-US" sz="1000" dirty="0"/>
              <a:t> </a:t>
            </a:r>
          </a:p>
          <a:p>
            <a:r>
              <a:rPr lang="en-US" dirty="0"/>
              <a:t>This is hard to account for in the US-only model, as most attempts to put any kind of temporal correlation structure on </a:t>
            </a:r>
            <a:r>
              <a:rPr lang="en-US" dirty="0" err="1"/>
              <a:t>spatio</a:t>
            </a:r>
            <a:r>
              <a:rPr lang="en-US" dirty="0"/>
              <a:t>-temporal effects caused the model to fail</a:t>
            </a:r>
          </a:p>
          <a:p>
            <a:pPr marL="0" indent="0">
              <a:buNone/>
            </a:pPr>
            <a:r>
              <a:rPr lang="en-US" sz="1000" dirty="0"/>
              <a:t> </a:t>
            </a:r>
          </a:p>
          <a:p>
            <a:r>
              <a:rPr lang="en-US" dirty="0"/>
              <a:t>As is, </a:t>
            </a:r>
            <a:r>
              <a:rPr lang="en-US" dirty="0" err="1"/>
              <a:t>spatio</a:t>
            </a:r>
            <a:r>
              <a:rPr lang="en-US" dirty="0"/>
              <a:t>-temporal variation for the first linear predictor is treated as a random effect with a random walk, rather than entirely independent between years. Hopefully this ameliorates the issue.</a:t>
            </a:r>
          </a:p>
        </p:txBody>
      </p:sp>
      <p:sp>
        <p:nvSpPr>
          <p:cNvPr id="4" name="Rectangle 3">
            <a:extLst>
              <a:ext uri="{FF2B5EF4-FFF2-40B4-BE49-F238E27FC236}">
                <a16:creationId xmlns:a16="http://schemas.microsoft.com/office/drawing/2014/main" id="{1B52DC1F-2183-7969-28A5-59367F9C0BC6}"/>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6112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Peeking at the data</a:t>
            </a:r>
          </a:p>
        </p:txBody>
      </p:sp>
      <p:pic>
        <p:nvPicPr>
          <p:cNvPr id="22" name="Picture 21">
            <a:extLst>
              <a:ext uri="{FF2B5EF4-FFF2-40B4-BE49-F238E27FC236}">
                <a16:creationId xmlns:a16="http://schemas.microsoft.com/office/drawing/2014/main" id="{FC4D8D64-8DAE-09EB-2746-6F38D6CDC67E}"/>
              </a:ext>
            </a:extLst>
          </p:cNvPr>
          <p:cNvPicPr>
            <a:picLocks noChangeAspect="1"/>
          </p:cNvPicPr>
          <p:nvPr/>
        </p:nvPicPr>
        <p:blipFill rotWithShape="1">
          <a:blip r:embed="rId3"/>
          <a:srcRect l="21750" r="22470"/>
          <a:stretch/>
        </p:blipFill>
        <p:spPr>
          <a:xfrm>
            <a:off x="6096000" y="896847"/>
            <a:ext cx="5181387" cy="5289507"/>
          </a:xfrm>
          <a:prstGeom prst="rect">
            <a:avLst/>
          </a:prstGeom>
        </p:spPr>
      </p:pic>
      <p:sp>
        <p:nvSpPr>
          <p:cNvPr id="23" name="Content Placeholder 2">
            <a:extLst>
              <a:ext uri="{FF2B5EF4-FFF2-40B4-BE49-F238E27FC236}">
                <a16:creationId xmlns:a16="http://schemas.microsoft.com/office/drawing/2014/main" id="{E2B96921-65A1-AE7B-C329-5F2F79695684}"/>
              </a:ext>
            </a:extLst>
          </p:cNvPr>
          <p:cNvSpPr>
            <a:spLocks noGrp="1"/>
          </p:cNvSpPr>
          <p:nvPr>
            <p:ph idx="1"/>
          </p:nvPr>
        </p:nvSpPr>
        <p:spPr>
          <a:xfrm>
            <a:off x="269946" y="957038"/>
            <a:ext cx="5255365" cy="5169126"/>
          </a:xfrm>
        </p:spPr>
        <p:txBody>
          <a:bodyPr anchor="ctr">
            <a:normAutofit/>
          </a:bodyPr>
          <a:lstStyle/>
          <a:p>
            <a:r>
              <a:rPr lang="en-US" dirty="0"/>
              <a:t>Samples between the Chesapeake and Hatteras (NAFO area 6C) excluded, too few to be representative</a:t>
            </a:r>
          </a:p>
          <a:p>
            <a:pPr marL="0" indent="0">
              <a:buNone/>
            </a:pPr>
            <a:r>
              <a:rPr lang="en-US" sz="1000" dirty="0"/>
              <a:t> </a:t>
            </a:r>
          </a:p>
          <a:p>
            <a:r>
              <a:rPr lang="en-US" dirty="0"/>
              <a:t>Samples offshore from the continental margin excluded, too few to be representative</a:t>
            </a:r>
          </a:p>
          <a:p>
            <a:pPr marL="0" indent="0">
              <a:buNone/>
            </a:pPr>
            <a:r>
              <a:rPr lang="en-US" sz="1000" dirty="0"/>
              <a:t> </a:t>
            </a:r>
          </a:p>
          <a:p>
            <a:r>
              <a:rPr lang="en-US" dirty="0"/>
              <a:t>Not a big data loss– around 25 samples</a:t>
            </a:r>
          </a:p>
        </p:txBody>
      </p:sp>
      <p:cxnSp>
        <p:nvCxnSpPr>
          <p:cNvPr id="25" name="Straight Arrow Connector 24">
            <a:extLst>
              <a:ext uri="{FF2B5EF4-FFF2-40B4-BE49-F238E27FC236}">
                <a16:creationId xmlns:a16="http://schemas.microsoft.com/office/drawing/2014/main" id="{92B5D36C-2F29-A757-D925-FDD2B57151A2}"/>
              </a:ext>
            </a:extLst>
          </p:cNvPr>
          <p:cNvCxnSpPr>
            <a:cxnSpLocks/>
          </p:cNvCxnSpPr>
          <p:nvPr/>
        </p:nvCxnSpPr>
        <p:spPr>
          <a:xfrm flipH="1">
            <a:off x="7393022" y="5457217"/>
            <a:ext cx="642025"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18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childTnLst>
                                </p:cTn>
                              </p:par>
                              <p:par>
                                <p:cTn id="7" presetID="0" presetClass="path" presetSubtype="0" fill="hold" nodeType="withEffect">
                                  <p:stCondLst>
                                    <p:cond delay="0"/>
                                  </p:stCondLst>
                                  <p:childTnLst>
                                    <p:animMotion origin="layout" path="M -0.00482 -3.33333E-6 L 0.12292 -0.20439 " pathEditMode="relative" rAng="0" ptsTypes="AA">
                                      <p:cBhvr>
                                        <p:cTn id="8" dur="500" fill="hold"/>
                                        <p:tgtEl>
                                          <p:spTgt spid="25"/>
                                        </p:tgtEl>
                                        <p:attrNameLst>
                                          <p:attrName>ppt_x</p:attrName>
                                          <p:attrName>ppt_y</p:attrName>
                                        </p:attrNameLst>
                                      </p:cBhvr>
                                      <p:rCtr x="6380" y="-1023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graph of different types of graphs&#10;&#10;Description automatically generated with medium confidence">
            <a:extLst>
              <a:ext uri="{FF2B5EF4-FFF2-40B4-BE49-F238E27FC236}">
                <a16:creationId xmlns:a16="http://schemas.microsoft.com/office/drawing/2014/main" id="{34BD60EF-856F-150F-A0F7-F4F5BD44DCF0}"/>
              </a:ext>
            </a:extLst>
          </p:cNvPr>
          <p:cNvPicPr>
            <a:picLocks noChangeAspect="1"/>
          </p:cNvPicPr>
          <p:nvPr/>
        </p:nvPicPr>
        <p:blipFill>
          <a:blip r:embed="rId3"/>
          <a:stretch>
            <a:fillRect/>
          </a:stretch>
        </p:blipFill>
        <p:spPr>
          <a:xfrm>
            <a:off x="1198591" y="634226"/>
            <a:ext cx="9794817" cy="558954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Peeking at the data</a:t>
            </a:r>
          </a:p>
        </p:txBody>
      </p:sp>
      <p:pic>
        <p:nvPicPr>
          <p:cNvPr id="3" name="Picture 2" descr="A map of the united states&#10;&#10;Description automatically generated">
            <a:extLst>
              <a:ext uri="{FF2B5EF4-FFF2-40B4-BE49-F238E27FC236}">
                <a16:creationId xmlns:a16="http://schemas.microsoft.com/office/drawing/2014/main" id="{705C86BB-D081-A28F-1906-AD418FF5CDE8}"/>
              </a:ext>
            </a:extLst>
          </p:cNvPr>
          <p:cNvPicPr>
            <a:picLocks noChangeAspect="1"/>
          </p:cNvPicPr>
          <p:nvPr/>
        </p:nvPicPr>
        <p:blipFill rotWithShape="1">
          <a:blip r:embed="rId4"/>
          <a:srcRect l="26083" r="24931"/>
          <a:stretch/>
        </p:blipFill>
        <p:spPr>
          <a:xfrm>
            <a:off x="8083438" y="3529434"/>
            <a:ext cx="2864159" cy="3328566"/>
          </a:xfrm>
          <a:prstGeom prst="rect">
            <a:avLst/>
          </a:prstGeom>
        </p:spPr>
      </p:pic>
      <p:sp>
        <p:nvSpPr>
          <p:cNvPr id="5" name="TextBox 4">
            <a:extLst>
              <a:ext uri="{FF2B5EF4-FFF2-40B4-BE49-F238E27FC236}">
                <a16:creationId xmlns:a16="http://schemas.microsoft.com/office/drawing/2014/main" id="{AE2A9CCB-DA8E-5319-BE4B-163AB303FCA3}"/>
              </a:ext>
            </a:extLst>
          </p:cNvPr>
          <p:cNvSpPr txBox="1"/>
          <p:nvPr/>
        </p:nvSpPr>
        <p:spPr>
          <a:xfrm>
            <a:off x="1864504" y="1228989"/>
            <a:ext cx="1375698" cy="369332"/>
          </a:xfrm>
          <a:prstGeom prst="rect">
            <a:avLst/>
          </a:prstGeom>
          <a:noFill/>
        </p:spPr>
        <p:txBody>
          <a:bodyPr wrap="none" rtlCol="0">
            <a:spAutoFit/>
          </a:bodyPr>
          <a:lstStyle/>
          <a:p>
            <a:r>
              <a:rPr lang="en-US" dirty="0"/>
              <a:t>54980 sq km</a:t>
            </a:r>
          </a:p>
        </p:txBody>
      </p:sp>
      <p:sp>
        <p:nvSpPr>
          <p:cNvPr id="6" name="TextBox 5">
            <a:extLst>
              <a:ext uri="{FF2B5EF4-FFF2-40B4-BE49-F238E27FC236}">
                <a16:creationId xmlns:a16="http://schemas.microsoft.com/office/drawing/2014/main" id="{489B076B-E61B-E67D-06E6-0AE65C82AA74}"/>
              </a:ext>
            </a:extLst>
          </p:cNvPr>
          <p:cNvSpPr txBox="1"/>
          <p:nvPr/>
        </p:nvSpPr>
        <p:spPr>
          <a:xfrm>
            <a:off x="5067516" y="1228989"/>
            <a:ext cx="1375698" cy="369332"/>
          </a:xfrm>
          <a:prstGeom prst="rect">
            <a:avLst/>
          </a:prstGeom>
          <a:noFill/>
        </p:spPr>
        <p:txBody>
          <a:bodyPr wrap="none" rtlCol="0">
            <a:spAutoFit/>
          </a:bodyPr>
          <a:lstStyle/>
          <a:p>
            <a:r>
              <a:rPr lang="en-US" dirty="0"/>
              <a:t>65230 sq km</a:t>
            </a:r>
          </a:p>
        </p:txBody>
      </p:sp>
      <p:sp>
        <p:nvSpPr>
          <p:cNvPr id="7" name="TextBox 6">
            <a:extLst>
              <a:ext uri="{FF2B5EF4-FFF2-40B4-BE49-F238E27FC236}">
                <a16:creationId xmlns:a16="http://schemas.microsoft.com/office/drawing/2014/main" id="{6766A1BE-ED63-F065-C044-DAEAD8C83329}"/>
              </a:ext>
            </a:extLst>
          </p:cNvPr>
          <p:cNvSpPr txBox="1"/>
          <p:nvPr/>
        </p:nvSpPr>
        <p:spPr>
          <a:xfrm>
            <a:off x="8139819" y="1228989"/>
            <a:ext cx="1375698" cy="369332"/>
          </a:xfrm>
          <a:prstGeom prst="rect">
            <a:avLst/>
          </a:prstGeom>
          <a:noFill/>
        </p:spPr>
        <p:txBody>
          <a:bodyPr wrap="none" rtlCol="0">
            <a:spAutoFit/>
          </a:bodyPr>
          <a:lstStyle/>
          <a:p>
            <a:r>
              <a:rPr lang="en-US" dirty="0"/>
              <a:t>24488 sq km</a:t>
            </a:r>
          </a:p>
        </p:txBody>
      </p:sp>
      <p:sp>
        <p:nvSpPr>
          <p:cNvPr id="9" name="TextBox 8">
            <a:extLst>
              <a:ext uri="{FF2B5EF4-FFF2-40B4-BE49-F238E27FC236}">
                <a16:creationId xmlns:a16="http://schemas.microsoft.com/office/drawing/2014/main" id="{BD9D211E-4458-C94A-CC0F-81959CEF4A8A}"/>
              </a:ext>
            </a:extLst>
          </p:cNvPr>
          <p:cNvSpPr txBox="1"/>
          <p:nvPr/>
        </p:nvSpPr>
        <p:spPr>
          <a:xfrm>
            <a:off x="1859923" y="3794480"/>
            <a:ext cx="1375698" cy="369332"/>
          </a:xfrm>
          <a:prstGeom prst="rect">
            <a:avLst/>
          </a:prstGeom>
          <a:noFill/>
        </p:spPr>
        <p:txBody>
          <a:bodyPr wrap="none" rtlCol="0">
            <a:spAutoFit/>
          </a:bodyPr>
          <a:lstStyle/>
          <a:p>
            <a:r>
              <a:rPr lang="en-US" dirty="0"/>
              <a:t>43950 sq km</a:t>
            </a:r>
          </a:p>
        </p:txBody>
      </p:sp>
      <p:sp>
        <p:nvSpPr>
          <p:cNvPr id="11" name="TextBox 10">
            <a:extLst>
              <a:ext uri="{FF2B5EF4-FFF2-40B4-BE49-F238E27FC236}">
                <a16:creationId xmlns:a16="http://schemas.microsoft.com/office/drawing/2014/main" id="{CB9DC9BB-CF47-098C-C9F0-2146410ABB59}"/>
              </a:ext>
            </a:extLst>
          </p:cNvPr>
          <p:cNvSpPr txBox="1"/>
          <p:nvPr/>
        </p:nvSpPr>
        <p:spPr>
          <a:xfrm>
            <a:off x="5067516" y="3794480"/>
            <a:ext cx="1375698" cy="369332"/>
          </a:xfrm>
          <a:prstGeom prst="rect">
            <a:avLst/>
          </a:prstGeom>
          <a:noFill/>
        </p:spPr>
        <p:txBody>
          <a:bodyPr wrap="none" rtlCol="0">
            <a:spAutoFit/>
          </a:bodyPr>
          <a:lstStyle/>
          <a:p>
            <a:r>
              <a:rPr lang="en-US" dirty="0"/>
              <a:t>32917 sq km</a:t>
            </a:r>
          </a:p>
        </p:txBody>
      </p:sp>
      <p:sp>
        <p:nvSpPr>
          <p:cNvPr id="13" name="Oval 12">
            <a:extLst>
              <a:ext uri="{FF2B5EF4-FFF2-40B4-BE49-F238E27FC236}">
                <a16:creationId xmlns:a16="http://schemas.microsoft.com/office/drawing/2014/main" id="{F5708A3B-C3F5-9DB6-38EE-BCAF69387C66}"/>
              </a:ext>
            </a:extLst>
          </p:cNvPr>
          <p:cNvSpPr/>
          <p:nvPr/>
        </p:nvSpPr>
        <p:spPr>
          <a:xfrm>
            <a:off x="1524106" y="3580234"/>
            <a:ext cx="386080" cy="22352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06C980-151A-8B10-95DD-57483E172568}"/>
              </a:ext>
            </a:extLst>
          </p:cNvPr>
          <p:cNvSpPr/>
          <p:nvPr/>
        </p:nvSpPr>
        <p:spPr>
          <a:xfrm>
            <a:off x="4755144" y="3580234"/>
            <a:ext cx="386080" cy="22352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3DE7EA1-C13B-B729-5BFF-16317FDD526C}"/>
              </a:ext>
            </a:extLst>
          </p:cNvPr>
          <p:cNvSpPr/>
          <p:nvPr/>
        </p:nvSpPr>
        <p:spPr>
          <a:xfrm>
            <a:off x="7804654" y="1193799"/>
            <a:ext cx="386080" cy="22352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2D76B0-5D17-5B53-A68F-5E46D8F09B16}"/>
              </a:ext>
            </a:extLst>
          </p:cNvPr>
          <p:cNvSpPr/>
          <p:nvPr/>
        </p:nvSpPr>
        <p:spPr>
          <a:xfrm>
            <a:off x="5420607" y="2740926"/>
            <a:ext cx="1960413" cy="410161"/>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17798C-0BFB-E5D0-0BAE-16AB30EEE3C6}"/>
              </a:ext>
            </a:extLst>
          </p:cNvPr>
          <p:cNvSpPr/>
          <p:nvPr/>
        </p:nvSpPr>
        <p:spPr>
          <a:xfrm>
            <a:off x="1099595" y="2384386"/>
            <a:ext cx="386080" cy="8014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F1AF8A-E5F8-09FE-3E09-611227B5875A}"/>
              </a:ext>
            </a:extLst>
          </p:cNvPr>
          <p:cNvSpPr/>
          <p:nvPr/>
        </p:nvSpPr>
        <p:spPr>
          <a:xfrm>
            <a:off x="4745416" y="886573"/>
            <a:ext cx="3172899" cy="2449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D2D3-9C43-B32C-1EF4-0E57A2E7066B}"/>
              </a:ext>
            </a:extLst>
          </p:cNvPr>
          <p:cNvSpPr/>
          <p:nvPr/>
        </p:nvSpPr>
        <p:spPr>
          <a:xfrm>
            <a:off x="7835580" y="834690"/>
            <a:ext cx="3172899" cy="26947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AFA2F0A-8F8A-67DD-2A2D-2EE37D1758E7}"/>
              </a:ext>
            </a:extLst>
          </p:cNvPr>
          <p:cNvSpPr/>
          <p:nvPr/>
        </p:nvSpPr>
        <p:spPr>
          <a:xfrm>
            <a:off x="1099596" y="3336133"/>
            <a:ext cx="3553456" cy="26947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4FCA1D-5D6F-6538-0B1F-8FD4BCCD1012}"/>
              </a:ext>
            </a:extLst>
          </p:cNvPr>
          <p:cNvSpPr/>
          <p:nvPr/>
        </p:nvSpPr>
        <p:spPr>
          <a:xfrm>
            <a:off x="4696774" y="3336132"/>
            <a:ext cx="3172899" cy="2946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9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2"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domains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Spatial domain: Gulf of Maine ONLY (NAFO Unit 5Y)</a:t>
            </a:r>
          </a:p>
          <a:p>
            <a:pPr lvl="1"/>
            <a:r>
              <a:rPr lang="en-US" dirty="0"/>
              <a:t>GOM represents 80% of all BFT effort in US waters</a:t>
            </a:r>
          </a:p>
          <a:p>
            <a:pPr marL="457200" lvl="1" indent="0">
              <a:buNone/>
            </a:pPr>
            <a:r>
              <a:rPr lang="en-US" sz="1000" dirty="0"/>
              <a:t> </a:t>
            </a:r>
          </a:p>
          <a:p>
            <a:r>
              <a:rPr lang="en-US" dirty="0"/>
              <a:t>Temporal domain: 2002-2022</a:t>
            </a:r>
          </a:p>
          <a:p>
            <a:pPr lvl="1"/>
            <a:r>
              <a:rPr lang="en-US" dirty="0"/>
              <a:t>Too few unsuccessful fishing efforts recorded prior to 2002</a:t>
            </a:r>
          </a:p>
          <a:p>
            <a:pPr lvl="1"/>
            <a:r>
              <a:rPr lang="en-US" dirty="0"/>
              <a:t>Results from 2022 have excessively poor fit: huge confidence intervals and dramatically different results given trends of prior five years </a:t>
            </a:r>
          </a:p>
          <a:p>
            <a:pPr lvl="1"/>
            <a:r>
              <a:rPr lang="en-US" dirty="0"/>
              <a:t>Choosing to include 2022 in model but not interpret results from this year due to low confidence in realism of results</a:t>
            </a:r>
          </a:p>
          <a:p>
            <a:pPr lvl="1"/>
            <a:r>
              <a:rPr lang="en-US" dirty="0"/>
              <a:t>Potential fix is adding 2023 data (in the works)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6300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map of the gulf of maine&#10;&#10;Description automatically generated">
            <a:extLst>
              <a:ext uri="{FF2B5EF4-FFF2-40B4-BE49-F238E27FC236}">
                <a16:creationId xmlns:a16="http://schemas.microsoft.com/office/drawing/2014/main" id="{32DDC913-20E5-90AF-0780-9721B1AC33CA}"/>
              </a:ext>
            </a:extLst>
          </p:cNvPr>
          <p:cNvPicPr>
            <a:picLocks noChangeAspect="1"/>
          </p:cNvPicPr>
          <p:nvPr/>
        </p:nvPicPr>
        <p:blipFill rotWithShape="1">
          <a:blip r:embed="rId3"/>
          <a:srcRect l="19078" r="19078"/>
          <a:stretch/>
        </p:blipFill>
        <p:spPr>
          <a:xfrm>
            <a:off x="3021370" y="828206"/>
            <a:ext cx="6149261" cy="5674260"/>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dirty="0"/>
              <a:t>Model structuring – domains</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3C56EA7C-6BC2-326C-2E01-3FD05D253808}"/>
                  </a:ext>
                </a:extLst>
              </p14:cNvPr>
              <p14:cNvContentPartPr/>
              <p14:nvPr/>
            </p14:nvContentPartPr>
            <p14:xfrm>
              <a:off x="9329175" y="2196960"/>
              <a:ext cx="49320" cy="70560"/>
            </p14:xfrm>
          </p:contentPart>
        </mc:Choice>
        <mc:Fallback xmlns="">
          <p:pic>
            <p:nvPicPr>
              <p:cNvPr id="11" name="Ink 10">
                <a:extLst>
                  <a:ext uri="{FF2B5EF4-FFF2-40B4-BE49-F238E27FC236}">
                    <a16:creationId xmlns:a16="http://schemas.microsoft.com/office/drawing/2014/main" id="{3C56EA7C-6BC2-326C-2E01-3FD05D253808}"/>
                  </a:ext>
                </a:extLst>
              </p:cNvPr>
              <p:cNvPicPr/>
              <p:nvPr/>
            </p:nvPicPr>
            <p:blipFill>
              <a:blip r:embed="rId6"/>
              <a:stretch>
                <a:fillRect/>
              </a:stretch>
            </p:blipFill>
            <p:spPr>
              <a:xfrm>
                <a:off x="9324855" y="2192640"/>
                <a:ext cx="57960" cy="79200"/>
              </a:xfrm>
              <a:prstGeom prst="rect">
                <a:avLst/>
              </a:prstGeom>
            </p:spPr>
          </p:pic>
        </mc:Fallback>
      </mc:AlternateContent>
    </p:spTree>
    <p:extLst>
      <p:ext uri="{BB962C8B-B14F-4D97-AF65-F5344CB8AC3E}">
        <p14:creationId xmlns:p14="http://schemas.microsoft.com/office/powerpoint/2010/main" val="240729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Spotting a problem</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5826054" cy="5169126"/>
          </a:xfrm>
        </p:spPr>
        <p:txBody>
          <a:bodyPr>
            <a:normAutofit lnSpcReduction="10000"/>
          </a:bodyPr>
          <a:lstStyle/>
          <a:p>
            <a:r>
              <a:rPr lang="en-US" dirty="0"/>
              <a:t>Massive spatial and temporal gaps in sampling</a:t>
            </a:r>
          </a:p>
          <a:p>
            <a:pPr lvl="1"/>
            <a:r>
              <a:rPr lang="en-US" dirty="0"/>
              <a:t>Model must extrapolate encounter probability/ positive catch rates in space from far-away sampling points</a:t>
            </a:r>
          </a:p>
          <a:p>
            <a:pPr lvl="1"/>
            <a:r>
              <a:rPr lang="en-US" dirty="0"/>
              <a:t>Only 12 samples east of 69°W in the 20-year time series. They would have an extremely unbalanced influence on more than half of the spatial area of NAFO Unit 5Y (~29,200 sq km / ~55,000 sq km). </a:t>
            </a:r>
          </a:p>
          <a:p>
            <a:pPr lvl="1"/>
            <a:r>
              <a:rPr lang="en-US" dirty="0"/>
              <a:t>Samples east of 69°W deemed unrepresentative, removed</a:t>
            </a:r>
          </a:p>
          <a:p>
            <a:pPr lvl="1"/>
            <a:endParaRPr lang="en-US"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map of a sea level&#10;&#10;Description automatically generated with medium confidence">
            <a:extLst>
              <a:ext uri="{FF2B5EF4-FFF2-40B4-BE49-F238E27FC236}">
                <a16:creationId xmlns:a16="http://schemas.microsoft.com/office/drawing/2014/main" id="{A72F08DE-622E-2034-DACB-155A284BDB45}"/>
              </a:ext>
            </a:extLst>
          </p:cNvPr>
          <p:cNvPicPr>
            <a:picLocks noChangeAspect="1"/>
          </p:cNvPicPr>
          <p:nvPr/>
        </p:nvPicPr>
        <p:blipFill rotWithShape="1">
          <a:blip r:embed="rId2"/>
          <a:srcRect l="23012" r="24420"/>
          <a:stretch/>
        </p:blipFill>
        <p:spPr>
          <a:xfrm>
            <a:off x="6630989" y="828206"/>
            <a:ext cx="5130800" cy="5556511"/>
          </a:xfrm>
          <a:prstGeom prst="rect">
            <a:avLst/>
          </a:prstGeom>
        </p:spPr>
      </p:pic>
      <p:sp>
        <p:nvSpPr>
          <p:cNvPr id="5" name="Rectangle 4">
            <a:extLst>
              <a:ext uri="{FF2B5EF4-FFF2-40B4-BE49-F238E27FC236}">
                <a16:creationId xmlns:a16="http://schemas.microsoft.com/office/drawing/2014/main" id="{8EBFE460-4607-507D-B450-1B568E4A60DF}"/>
              </a:ext>
            </a:extLst>
          </p:cNvPr>
          <p:cNvSpPr/>
          <p:nvPr/>
        </p:nvSpPr>
        <p:spPr>
          <a:xfrm>
            <a:off x="8667345" y="4212076"/>
            <a:ext cx="359923" cy="476655"/>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D0604A9-B231-20D1-5AF6-76A4070A97E6}"/>
              </a:ext>
            </a:extLst>
          </p:cNvPr>
          <p:cNvCxnSpPr>
            <a:cxnSpLocks/>
          </p:cNvCxnSpPr>
          <p:nvPr/>
        </p:nvCxnSpPr>
        <p:spPr>
          <a:xfrm flipH="1" flipV="1">
            <a:off x="9027268" y="4688731"/>
            <a:ext cx="184826" cy="58294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038016-6F08-A16C-750F-ACC07EC1AFBB}"/>
              </a:ext>
            </a:extLst>
          </p:cNvPr>
          <p:cNvSpPr txBox="1"/>
          <p:nvPr/>
        </p:nvSpPr>
        <p:spPr>
          <a:xfrm>
            <a:off x="8505009" y="5228771"/>
            <a:ext cx="1414170" cy="646331"/>
          </a:xfrm>
          <a:prstGeom prst="rect">
            <a:avLst/>
          </a:prstGeom>
          <a:noFill/>
        </p:spPr>
        <p:txBody>
          <a:bodyPr wrap="none" rtlCol="0">
            <a:spAutoFit/>
          </a:bodyPr>
          <a:lstStyle/>
          <a:p>
            <a:pPr algn="ctr"/>
            <a:r>
              <a:rPr lang="en-US" dirty="0" err="1"/>
              <a:t>Fippennies</a:t>
            </a:r>
            <a:r>
              <a:rPr lang="en-US" dirty="0"/>
              <a:t> &amp;</a:t>
            </a:r>
            <a:br>
              <a:rPr lang="en-US" dirty="0"/>
            </a:br>
            <a:r>
              <a:rPr lang="en-US" dirty="0"/>
              <a:t>Cashes</a:t>
            </a:r>
          </a:p>
        </p:txBody>
      </p:sp>
    </p:spTree>
    <p:extLst>
      <p:ext uri="{BB962C8B-B14F-4D97-AF65-F5344CB8AC3E}">
        <p14:creationId xmlns:p14="http://schemas.microsoft.com/office/powerpoint/2010/main" val="299264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theme/theme1.xml><?xml version="1.0" encoding="utf-8"?>
<a:theme xmlns:a="http://schemas.openxmlformats.org/drawingml/2006/main" name="1_Office Theme">
  <a:themeElements>
    <a:clrScheme name="GMRI PPT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EE9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5996</TotalTime>
  <Words>3788</Words>
  <Application>Microsoft Office PowerPoint</Application>
  <PresentationFormat>Widescreen</PresentationFormat>
  <Paragraphs>328</Paragraphs>
  <Slides>49</Slides>
  <Notes>47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Aptos</vt:lpstr>
      <vt:lpstr>Arial</vt:lpstr>
      <vt:lpstr>Calibri</vt:lpstr>
      <vt:lpstr>1_Office Theme</vt:lpstr>
      <vt:lpstr>Modeling US large Bluefin tuna spatial density using VAST</vt:lpstr>
      <vt:lpstr>Goals</vt:lpstr>
      <vt:lpstr>Goals</vt:lpstr>
      <vt:lpstr>Pre-modeling data cleaning</vt:lpstr>
      <vt:lpstr>Peeking at the data</vt:lpstr>
      <vt:lpstr>Peeking at the data</vt:lpstr>
      <vt:lpstr>Model structuring – domains</vt:lpstr>
      <vt:lpstr>Model structuring – domains</vt:lpstr>
      <vt:lpstr>Spotting a problem</vt:lpstr>
      <vt:lpstr>Model structuring – data inputs</vt:lpstr>
      <vt:lpstr>Spotting another problem</vt:lpstr>
      <vt:lpstr>Model structuring – spatio-temporal variation</vt:lpstr>
      <vt:lpstr>Density covariate updates</vt:lpstr>
      <vt:lpstr>Density covariate model formula</vt:lpstr>
      <vt:lpstr>Indices of relative abundance</vt:lpstr>
      <vt:lpstr>Index of relative abundance takeaways</vt:lpstr>
      <vt:lpstr>Mapping spatial density</vt:lpstr>
      <vt:lpstr>Center of gravity</vt:lpstr>
      <vt:lpstr>Center of gravity</vt:lpstr>
      <vt:lpstr>Center of gravity takeaways</vt:lpstr>
      <vt:lpstr>Range Edges</vt:lpstr>
      <vt:lpstr>Range Edges</vt:lpstr>
      <vt:lpstr>Range edge takeaways</vt:lpstr>
      <vt:lpstr>Effective area occupied</vt:lpstr>
      <vt:lpstr>Effective area occupied takeaways</vt:lpstr>
      <vt:lpstr>Relative explanatory power of density covariates</vt:lpstr>
      <vt:lpstr>Relative explanatory power of density covariates</vt:lpstr>
      <vt:lpstr>Relative explanatory power of covariates takeaways</vt:lpstr>
      <vt:lpstr>Density Covariate Marginal Effects</vt:lpstr>
      <vt:lpstr>Density covariate marginal effects takeaways</vt:lpstr>
      <vt:lpstr>Overall</vt:lpstr>
      <vt:lpstr>Thoughts</vt:lpstr>
      <vt:lpstr>Tweaks, next steps</vt:lpstr>
      <vt:lpstr>BONUS SECTIONS  Prey model and effort shifts</vt:lpstr>
      <vt:lpstr>BFT Prey VAST model</vt:lpstr>
      <vt:lpstr>Data input decisions</vt:lpstr>
      <vt:lpstr>Spatial domain – Prey</vt:lpstr>
      <vt:lpstr>Model structuring decisions</vt:lpstr>
      <vt:lpstr>Annual relative indices of abundance</vt:lpstr>
      <vt:lpstr>Distribution shifts</vt:lpstr>
      <vt:lpstr>Distribution shifts</vt:lpstr>
      <vt:lpstr>Distribution shifts</vt:lpstr>
      <vt:lpstr>Considerations and improvements</vt:lpstr>
      <vt:lpstr>Shifts in US Large BFT fishery spatio-temporal effort</vt:lpstr>
      <vt:lpstr>Temporal shifts in effort</vt:lpstr>
      <vt:lpstr>Annual and monthly shifts in effort</vt:lpstr>
      <vt:lpstr>Yearly shift in effort per month</vt:lpstr>
      <vt:lpstr>Yearly shift in effort per month</vt:lpstr>
      <vt:lpstr>What does this mean for the modeling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Katie Lankowicz</dc:creator>
  <cp:lastModifiedBy>Katie Lankowicz</cp:lastModifiedBy>
  <cp:revision>12</cp:revision>
  <dcterms:created xsi:type="dcterms:W3CDTF">2024-05-24T13:26:12Z</dcterms:created>
  <dcterms:modified xsi:type="dcterms:W3CDTF">2024-05-29T13:54:02Z</dcterms:modified>
</cp:coreProperties>
</file>